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3"/>
  </p:notesMasterIdLst>
  <p:sldIdLst>
    <p:sldId id="257" r:id="rId5"/>
    <p:sldId id="358" r:id="rId6"/>
    <p:sldId id="314" r:id="rId7"/>
    <p:sldId id="281" r:id="rId8"/>
    <p:sldId id="317" r:id="rId9"/>
    <p:sldId id="307" r:id="rId10"/>
    <p:sldId id="320" r:id="rId11"/>
    <p:sldId id="322" r:id="rId12"/>
    <p:sldId id="355" r:id="rId13"/>
    <p:sldId id="323" r:id="rId14"/>
    <p:sldId id="338" r:id="rId15"/>
    <p:sldId id="345" r:id="rId16"/>
    <p:sldId id="325" r:id="rId17"/>
    <p:sldId id="326" r:id="rId18"/>
    <p:sldId id="324" r:id="rId19"/>
    <p:sldId id="327" r:id="rId20"/>
    <p:sldId id="340" r:id="rId21"/>
    <p:sldId id="352" r:id="rId22"/>
    <p:sldId id="344" r:id="rId23"/>
    <p:sldId id="357" r:id="rId24"/>
    <p:sldId id="305" r:id="rId25"/>
    <p:sldId id="313" r:id="rId26"/>
    <p:sldId id="328" r:id="rId27"/>
    <p:sldId id="346" r:id="rId28"/>
    <p:sldId id="329" r:id="rId29"/>
    <p:sldId id="334" r:id="rId30"/>
    <p:sldId id="335" r:id="rId31"/>
    <p:sldId id="336" r:id="rId32"/>
  </p:sldIdLst>
  <p:sldSz cx="9144000" cy="5143500" type="screen16x9"/>
  <p:notesSz cx="6858000" cy="9144000"/>
  <p:embeddedFontLst>
    <p:embeddedFont>
      <p:font typeface="Garamond" panose="02020404030301010803" pitchFamily="18" charset="0"/>
      <p:regular r:id="rId34"/>
      <p:bold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786BB0-85CC-4D41-88B7-6B23382B5F0A}">
          <p14:sldIdLst>
            <p14:sldId id="257"/>
            <p14:sldId id="358"/>
            <p14:sldId id="314"/>
            <p14:sldId id="281"/>
            <p14:sldId id="317"/>
            <p14:sldId id="307"/>
            <p14:sldId id="320"/>
            <p14:sldId id="322"/>
            <p14:sldId id="355"/>
            <p14:sldId id="323"/>
            <p14:sldId id="338"/>
            <p14:sldId id="345"/>
            <p14:sldId id="325"/>
            <p14:sldId id="326"/>
            <p14:sldId id="324"/>
            <p14:sldId id="327"/>
            <p14:sldId id="340"/>
            <p14:sldId id="352"/>
            <p14:sldId id="344"/>
            <p14:sldId id="357"/>
          </p14:sldIdLst>
        </p14:section>
        <p14:section name="Results" id="{70CEEDA2-0CCE-44C9-A54A-82D5D4EA4979}">
          <p14:sldIdLst>
            <p14:sldId id="305"/>
          </p14:sldIdLst>
        </p14:section>
        <p14:section name="Appendix" id="{7B433798-CC46-844E-A452-CA1D81F1030F}">
          <p14:sldIdLst>
            <p14:sldId id="313"/>
            <p14:sldId id="328"/>
            <p14:sldId id="346"/>
            <p14:sldId id="329"/>
            <p14:sldId id="334"/>
            <p14:sldId id="335"/>
            <p14:sldId id="336"/>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1D9D0D-51DA-3F4C-D265-ACDF3E6AB576}" name="Sheida Majidi" initials="SM" userId="S::sheida.majidi@mail.mcgill.ca::01a97fff-be2b-4b66-bac6-41c8c63fd647" providerId="AD"/>
  <p188:author id="{1997BE7F-DFEF-9426-9462-F9061C46875F}" name="Sean Clarke" initials="SC" userId="S::sean.clarke3@mail.mcgill.ca::85813f50-e60e-4c8c-b8a9-653220ae5d31" providerId="AD"/>
  <p188:author id="{C7345EB0-ECC1-6EF5-FCD2-7AAD1377737F}" name="Yiyi Yang" initials="" userId="S::yiyi.yang3@mail.mcgill.ca::66b6e6b4-0dbc-445a-8bf5-36d455ca1c2f" providerId="AD"/>
  <p188:author id="{1F2628EE-175D-FBBB-E02F-553FFBD15B48}" name="Lakshya Agarwal" initials="LA" userId="S::lakshya.agarwal@mail.mcgill.ca::80ac6e8e-f8a3-4a4a-b717-711fa82200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B91C26"/>
    <a:srgbClr val="F2CECE"/>
    <a:srgbClr val="F95F67"/>
    <a:srgbClr val="DE001C"/>
    <a:srgbClr val="ED001A"/>
    <a:srgbClr val="EC1D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EA63D-0F20-4A16-8105-611C07975CBC}" v="18" dt="2024-02-20T00:28:32.555"/>
    <p1510:client id="{39BA1C40-84EB-4E36-9A7E-2A0476077986}" v="11" dt="2024-02-20T04:12:06.759"/>
    <p1510:client id="{C88E83D1-73A6-4C12-A16A-342E9FC66DD3}" v="28" dt="2024-02-20T02:07:44.628"/>
    <p1510:client id="{F7591A72-1AB1-A8A5-4539-E6B7B1338B49}" v="45" dt="2024-02-19T15:45:42.355"/>
  </p1510:revLst>
</p1510:revInfo>
</file>

<file path=ppt/tableStyles.xml><?xml version="1.0" encoding="utf-8"?>
<a:tblStyleLst xmlns:a="http://schemas.openxmlformats.org/drawingml/2006/main" def="{5132A970-FB24-45E9-8E51-82B2419351A1}">
  <a:tblStyle styleId="{5132A970-FB24-45E9-8E51-82B241935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8CAC89-9BDD-4603-BBAD-A0C88B0BB3B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902" autoAdjust="0"/>
  </p:normalViewPr>
  <p:slideViewPr>
    <p:cSldViewPr snapToGrid="0">
      <p:cViewPr varScale="1">
        <p:scale>
          <a:sx n="103" d="100"/>
          <a:sy n="103" d="100"/>
        </p:scale>
        <p:origin x="883"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ida Majidi" userId="S::sheida.majidi@mail.mcgill.ca::01a97fff-be2b-4b66-bac6-41c8c63fd647" providerId="AD" clId="Web-{F7591A72-1AB1-A8A5-4539-E6B7B1338B49}"/>
    <pc:docChg chg="addSld delSld modSld modSection">
      <pc:chgData name="Sheida Majidi" userId="S::sheida.majidi@mail.mcgill.ca::01a97fff-be2b-4b66-bac6-41c8c63fd647" providerId="AD" clId="Web-{F7591A72-1AB1-A8A5-4539-E6B7B1338B49}" dt="2024-02-19T15:45:42.355" v="39" actId="1076"/>
      <pc:docMkLst>
        <pc:docMk/>
      </pc:docMkLst>
      <pc:sldChg chg="modSp">
        <pc:chgData name="Sheida Majidi" userId="S::sheida.majidi@mail.mcgill.ca::01a97fff-be2b-4b66-bac6-41c8c63fd647" providerId="AD" clId="Web-{F7591A72-1AB1-A8A5-4539-E6B7B1338B49}" dt="2024-02-19T15:45:42.355" v="39" actId="1076"/>
        <pc:sldMkLst>
          <pc:docMk/>
          <pc:sldMk cId="0" sldId="257"/>
        </pc:sldMkLst>
        <pc:picChg chg="mod">
          <ac:chgData name="Sheida Majidi" userId="S::sheida.majidi@mail.mcgill.ca::01a97fff-be2b-4b66-bac6-41c8c63fd647" providerId="AD" clId="Web-{F7591A72-1AB1-A8A5-4539-E6B7B1338B49}" dt="2024-02-19T15:45:42.355" v="39" actId="1076"/>
          <ac:picMkLst>
            <pc:docMk/>
            <pc:sldMk cId="0" sldId="257"/>
            <ac:picMk id="4" creationId="{7A41FCBB-B601-3A0A-D2FD-F77960ED4161}"/>
          </ac:picMkLst>
        </pc:picChg>
      </pc:sldChg>
      <pc:sldChg chg="del">
        <pc:chgData name="Sheida Majidi" userId="S::sheida.majidi@mail.mcgill.ca::01a97fff-be2b-4b66-bac6-41c8c63fd647" providerId="AD" clId="Web-{F7591A72-1AB1-A8A5-4539-E6B7B1338B49}" dt="2024-02-19T15:45:32.168" v="38"/>
        <pc:sldMkLst>
          <pc:docMk/>
          <pc:sldMk cId="3161618586" sldId="289"/>
        </pc:sldMkLst>
      </pc:sldChg>
      <pc:sldChg chg="modSp">
        <pc:chgData name="Sheida Majidi" userId="S::sheida.majidi@mail.mcgill.ca::01a97fff-be2b-4b66-bac6-41c8c63fd647" providerId="AD" clId="Web-{F7591A72-1AB1-A8A5-4539-E6B7B1338B49}" dt="2024-02-19T15:43:18.135" v="6" actId="20577"/>
        <pc:sldMkLst>
          <pc:docMk/>
          <pc:sldMk cId="754370085" sldId="308"/>
        </pc:sldMkLst>
        <pc:spChg chg="mod">
          <ac:chgData name="Sheida Majidi" userId="S::sheida.majidi@mail.mcgill.ca::01a97fff-be2b-4b66-bac6-41c8c63fd647" providerId="AD" clId="Web-{F7591A72-1AB1-A8A5-4539-E6B7B1338B49}" dt="2024-02-19T15:43:18.135" v="6" actId="20577"/>
          <ac:spMkLst>
            <pc:docMk/>
            <pc:sldMk cId="754370085" sldId="308"/>
            <ac:spMk id="5" creationId="{F68CD544-A66D-9896-B4E4-C3F3D940D4BF}"/>
          </ac:spMkLst>
        </pc:spChg>
      </pc:sldChg>
      <pc:sldChg chg="modSp add replId">
        <pc:chgData name="Sheida Majidi" userId="S::sheida.majidi@mail.mcgill.ca::01a97fff-be2b-4b66-bac6-41c8c63fd647" providerId="AD" clId="Web-{F7591A72-1AB1-A8A5-4539-E6B7B1338B49}" dt="2024-02-19T15:43:27.213" v="12" actId="20577"/>
        <pc:sldMkLst>
          <pc:docMk/>
          <pc:sldMk cId="3809552075" sldId="309"/>
        </pc:sldMkLst>
        <pc:spChg chg="mod">
          <ac:chgData name="Sheida Majidi" userId="S::sheida.majidi@mail.mcgill.ca::01a97fff-be2b-4b66-bac6-41c8c63fd647" providerId="AD" clId="Web-{F7591A72-1AB1-A8A5-4539-E6B7B1338B49}" dt="2024-02-19T15:43:27.213" v="12" actId="20577"/>
          <ac:spMkLst>
            <pc:docMk/>
            <pc:sldMk cId="3809552075" sldId="309"/>
            <ac:spMk id="5" creationId="{F68CD544-A66D-9896-B4E4-C3F3D940D4BF}"/>
          </ac:spMkLst>
        </pc:spChg>
      </pc:sldChg>
      <pc:sldChg chg="modSp add replId">
        <pc:chgData name="Sheida Majidi" userId="S::sheida.majidi@mail.mcgill.ca::01a97fff-be2b-4b66-bac6-41c8c63fd647" providerId="AD" clId="Web-{F7591A72-1AB1-A8A5-4539-E6B7B1338B49}" dt="2024-02-19T15:43:37.229" v="17" actId="20577"/>
        <pc:sldMkLst>
          <pc:docMk/>
          <pc:sldMk cId="313885724" sldId="310"/>
        </pc:sldMkLst>
        <pc:spChg chg="mod">
          <ac:chgData name="Sheida Majidi" userId="S::sheida.majidi@mail.mcgill.ca::01a97fff-be2b-4b66-bac6-41c8c63fd647" providerId="AD" clId="Web-{F7591A72-1AB1-A8A5-4539-E6B7B1338B49}" dt="2024-02-19T15:43:37.229" v="17" actId="20577"/>
          <ac:spMkLst>
            <pc:docMk/>
            <pc:sldMk cId="313885724" sldId="310"/>
            <ac:spMk id="5" creationId="{F68CD544-A66D-9896-B4E4-C3F3D940D4BF}"/>
          </ac:spMkLst>
        </pc:spChg>
      </pc:sldChg>
      <pc:sldChg chg="modSp add replId">
        <pc:chgData name="Sheida Majidi" userId="S::sheida.majidi@mail.mcgill.ca::01a97fff-be2b-4b66-bac6-41c8c63fd647" providerId="AD" clId="Web-{F7591A72-1AB1-A8A5-4539-E6B7B1338B49}" dt="2024-02-19T15:43:49.651" v="22" actId="20577"/>
        <pc:sldMkLst>
          <pc:docMk/>
          <pc:sldMk cId="1459744448" sldId="311"/>
        </pc:sldMkLst>
        <pc:spChg chg="mod">
          <ac:chgData name="Sheida Majidi" userId="S::sheida.majidi@mail.mcgill.ca::01a97fff-be2b-4b66-bac6-41c8c63fd647" providerId="AD" clId="Web-{F7591A72-1AB1-A8A5-4539-E6B7B1338B49}" dt="2024-02-19T15:43:49.651" v="22" actId="20577"/>
          <ac:spMkLst>
            <pc:docMk/>
            <pc:sldMk cId="1459744448" sldId="311"/>
            <ac:spMk id="5" creationId="{F68CD544-A66D-9896-B4E4-C3F3D940D4BF}"/>
          </ac:spMkLst>
        </pc:spChg>
      </pc:sldChg>
      <pc:sldChg chg="modSp add replId">
        <pc:chgData name="Sheida Majidi" userId="S::sheida.majidi@mail.mcgill.ca::01a97fff-be2b-4b66-bac6-41c8c63fd647" providerId="AD" clId="Web-{F7591A72-1AB1-A8A5-4539-E6B7B1338B49}" dt="2024-02-19T15:44:02.182" v="30" actId="20577"/>
        <pc:sldMkLst>
          <pc:docMk/>
          <pc:sldMk cId="3576681831" sldId="312"/>
        </pc:sldMkLst>
        <pc:spChg chg="mod">
          <ac:chgData name="Sheida Majidi" userId="S::sheida.majidi@mail.mcgill.ca::01a97fff-be2b-4b66-bac6-41c8c63fd647" providerId="AD" clId="Web-{F7591A72-1AB1-A8A5-4539-E6B7B1338B49}" dt="2024-02-19T15:44:02.182" v="30" actId="20577"/>
          <ac:spMkLst>
            <pc:docMk/>
            <pc:sldMk cId="3576681831" sldId="312"/>
            <ac:spMk id="5" creationId="{F68CD544-A66D-9896-B4E4-C3F3D940D4BF}"/>
          </ac:spMkLst>
        </pc:spChg>
      </pc:sldChg>
      <pc:sldChg chg="addSp delSp new">
        <pc:chgData name="Sheida Majidi" userId="S::sheida.majidi@mail.mcgill.ca::01a97fff-be2b-4b66-bac6-41c8c63fd647" providerId="AD" clId="Web-{F7591A72-1AB1-A8A5-4539-E6B7B1338B49}" dt="2024-02-19T15:45:28.230" v="37"/>
        <pc:sldMkLst>
          <pc:docMk/>
          <pc:sldMk cId="3508928010" sldId="313"/>
        </pc:sldMkLst>
        <pc:spChg chg="del">
          <ac:chgData name="Sheida Majidi" userId="S::sheida.majidi@mail.mcgill.ca::01a97fff-be2b-4b66-bac6-41c8c63fd647" providerId="AD" clId="Web-{F7591A72-1AB1-A8A5-4539-E6B7B1338B49}" dt="2024-02-19T15:44:57.433" v="33"/>
          <ac:spMkLst>
            <pc:docMk/>
            <pc:sldMk cId="3508928010" sldId="313"/>
            <ac:spMk id="2" creationId="{1553A606-A097-69FE-C3F9-0D926649BE54}"/>
          </ac:spMkLst>
        </pc:spChg>
        <pc:spChg chg="del">
          <ac:chgData name="Sheida Majidi" userId="S::sheida.majidi@mail.mcgill.ca::01a97fff-be2b-4b66-bac6-41c8c63fd647" providerId="AD" clId="Web-{F7591A72-1AB1-A8A5-4539-E6B7B1338B49}" dt="2024-02-19T15:44:54.730" v="32"/>
          <ac:spMkLst>
            <pc:docMk/>
            <pc:sldMk cId="3508928010" sldId="313"/>
            <ac:spMk id="3" creationId="{C63DF3B2-8EE6-A6A3-78B6-A1FF55044598}"/>
          </ac:spMkLst>
        </pc:spChg>
        <pc:spChg chg="add">
          <ac:chgData name="Sheida Majidi" userId="S::sheida.majidi@mail.mcgill.ca::01a97fff-be2b-4b66-bac6-41c8c63fd647" providerId="AD" clId="Web-{F7591A72-1AB1-A8A5-4539-E6B7B1338B49}" dt="2024-02-19T15:45:21.418" v="36"/>
          <ac:spMkLst>
            <pc:docMk/>
            <pc:sldMk cId="3508928010" sldId="313"/>
            <ac:spMk id="5" creationId="{C37A0B0C-20D5-F307-0F66-D477BA56D130}"/>
          </ac:spMkLst>
        </pc:spChg>
        <pc:picChg chg="add">
          <ac:chgData name="Sheida Majidi" userId="S::sheida.majidi@mail.mcgill.ca::01a97fff-be2b-4b66-bac6-41c8c63fd647" providerId="AD" clId="Web-{F7591A72-1AB1-A8A5-4539-E6B7B1338B49}" dt="2024-02-19T15:45:28.230" v="37"/>
          <ac:picMkLst>
            <pc:docMk/>
            <pc:sldMk cId="3508928010" sldId="313"/>
            <ac:picMk id="7" creationId="{FBE57FEE-151B-777E-6759-698E5E707020}"/>
          </ac:picMkLst>
        </pc:picChg>
      </pc:sldChg>
      <pc:sldChg chg="add del replId">
        <pc:chgData name="Sheida Majidi" userId="S::sheida.majidi@mail.mcgill.ca::01a97fff-be2b-4b66-bac6-41c8c63fd647" providerId="AD" clId="Web-{F7591A72-1AB1-A8A5-4539-E6B7B1338B49}" dt="2024-02-19T15:45:09.480" v="35"/>
        <pc:sldMkLst>
          <pc:docMk/>
          <pc:sldMk cId="3146261545" sldId="314"/>
        </pc:sldMkLst>
      </pc:sldChg>
    </pc:docChg>
  </pc:docChgLst>
  <pc:docChgLst>
    <pc:chgData name="Yichen Yu" userId="S::yichen.yu@mail.mcgill.ca::1517d26b-52f6-4a0e-bc9d-fa8eede13563" providerId="AD" clId="Web-{39BA1C40-84EB-4E36-9A7E-2A0476077986}"/>
    <pc:docChg chg="addSld delSld modSld modSection">
      <pc:chgData name="Yichen Yu" userId="S::yichen.yu@mail.mcgill.ca::1517d26b-52f6-4a0e-bc9d-fa8eede13563" providerId="AD" clId="Web-{39BA1C40-84EB-4E36-9A7E-2A0476077986}" dt="2024-02-20T04:12:06.759" v="27"/>
      <pc:docMkLst>
        <pc:docMk/>
      </pc:docMkLst>
      <pc:sldChg chg="add">
        <pc:chgData name="Yichen Yu" userId="S::yichen.yu@mail.mcgill.ca::1517d26b-52f6-4a0e-bc9d-fa8eede13563" providerId="AD" clId="Web-{39BA1C40-84EB-4E36-9A7E-2A0476077986}" dt="2024-02-20T04:12:05.275" v="26"/>
        <pc:sldMkLst>
          <pc:docMk/>
          <pc:sldMk cId="2305931096" sldId="281"/>
        </pc:sldMkLst>
      </pc:sldChg>
      <pc:sldChg chg="addSp delSp modSp del">
        <pc:chgData name="Yichen Yu" userId="S::yichen.yu@mail.mcgill.ca::1517d26b-52f6-4a0e-bc9d-fa8eede13563" providerId="AD" clId="Web-{39BA1C40-84EB-4E36-9A7E-2A0476077986}" dt="2024-02-20T04:12:06.759" v="27"/>
        <pc:sldMkLst>
          <pc:docMk/>
          <pc:sldMk cId="4023504501" sldId="316"/>
        </pc:sldMkLst>
        <pc:graphicFrameChg chg="add del modGraphic">
          <ac:chgData name="Yichen Yu" userId="S::yichen.yu@mail.mcgill.ca::1517d26b-52f6-4a0e-bc9d-fa8eede13563" providerId="AD" clId="Web-{39BA1C40-84EB-4E36-9A7E-2A0476077986}" dt="2024-02-20T04:07:32.106" v="25"/>
          <ac:graphicFrameMkLst>
            <pc:docMk/>
            <pc:sldMk cId="4023504501" sldId="316"/>
            <ac:graphicFrameMk id="10" creationId="{AE4A8C08-6494-B028-2A10-F1BE2FB40021}"/>
          </ac:graphicFrameMkLst>
        </pc:graphicFrameChg>
      </pc:sldChg>
      <pc:sldChg chg="modSp">
        <pc:chgData name="Yichen Yu" userId="S::yichen.yu@mail.mcgill.ca::1517d26b-52f6-4a0e-bc9d-fa8eede13563" providerId="AD" clId="Web-{39BA1C40-84EB-4E36-9A7E-2A0476077986}" dt="2024-02-20T03:53:35.740" v="9" actId="20577"/>
        <pc:sldMkLst>
          <pc:docMk/>
          <pc:sldMk cId="3705854460" sldId="317"/>
        </pc:sldMkLst>
        <pc:graphicFrameChg chg="modGraphic">
          <ac:chgData name="Yichen Yu" userId="S::yichen.yu@mail.mcgill.ca::1517d26b-52f6-4a0e-bc9d-fa8eede13563" providerId="AD" clId="Web-{39BA1C40-84EB-4E36-9A7E-2A0476077986}" dt="2024-02-20T03:53:35.740" v="9" actId="20577"/>
          <ac:graphicFrameMkLst>
            <pc:docMk/>
            <pc:sldMk cId="3705854460" sldId="317"/>
            <ac:graphicFrameMk id="9" creationId="{586D8D7C-971F-D3EA-0854-2E422310D74A}"/>
          </ac:graphicFrameMkLst>
        </pc:graphicFrameChg>
      </pc:sldChg>
    </pc:docChg>
  </pc:docChgLst>
  <pc:docChgLst>
    <pc:chgData name="Yichen Yu" userId="S::yichen.yu@mail.mcgill.ca::1517d26b-52f6-4a0e-bc9d-fa8eede13563" providerId="AD" clId="Web-{0E2EA63D-0F20-4A16-8105-611C07975CBC}"/>
    <pc:docChg chg="addSld delSld modSld sldOrd modSection">
      <pc:chgData name="Yichen Yu" userId="S::yichen.yu@mail.mcgill.ca::1517d26b-52f6-4a0e-bc9d-fa8eede13563" providerId="AD" clId="Web-{0E2EA63D-0F20-4A16-8105-611C07975CBC}" dt="2024-02-20T00:28:32.555" v="17" actId="14100"/>
      <pc:docMkLst>
        <pc:docMk/>
      </pc:docMkLst>
      <pc:sldChg chg="del">
        <pc:chgData name="Yichen Yu" userId="S::yichen.yu@mail.mcgill.ca::1517d26b-52f6-4a0e-bc9d-fa8eede13563" providerId="AD" clId="Web-{0E2EA63D-0F20-4A16-8105-611C07975CBC}" dt="2024-02-19T23:45:01.399" v="1"/>
        <pc:sldMkLst>
          <pc:docMk/>
          <pc:sldMk cId="2304185222" sldId="275"/>
        </pc:sldMkLst>
      </pc:sldChg>
      <pc:sldChg chg="del ord">
        <pc:chgData name="Yichen Yu" userId="S::yichen.yu@mail.mcgill.ca::1517d26b-52f6-4a0e-bc9d-fa8eede13563" providerId="AD" clId="Web-{0E2EA63D-0F20-4A16-8105-611C07975CBC}" dt="2024-02-19T23:45:20.821" v="6"/>
        <pc:sldMkLst>
          <pc:docMk/>
          <pc:sldMk cId="422878773" sldId="277"/>
        </pc:sldMkLst>
      </pc:sldChg>
      <pc:sldChg chg="del">
        <pc:chgData name="Yichen Yu" userId="S::yichen.yu@mail.mcgill.ca::1517d26b-52f6-4a0e-bc9d-fa8eede13563" providerId="AD" clId="Web-{0E2EA63D-0F20-4A16-8105-611C07975CBC}" dt="2024-02-19T23:45:22.477" v="7"/>
        <pc:sldMkLst>
          <pc:docMk/>
          <pc:sldMk cId="834665640" sldId="278"/>
        </pc:sldMkLst>
      </pc:sldChg>
      <pc:sldChg chg="del">
        <pc:chgData name="Yichen Yu" userId="S::yichen.yu@mail.mcgill.ca::1517d26b-52f6-4a0e-bc9d-fa8eede13563" providerId="AD" clId="Web-{0E2EA63D-0F20-4A16-8105-611C07975CBC}" dt="2024-02-19T23:45:23.946" v="8"/>
        <pc:sldMkLst>
          <pc:docMk/>
          <pc:sldMk cId="2305931096" sldId="281"/>
        </pc:sldMkLst>
      </pc:sldChg>
      <pc:sldChg chg="modSp add del">
        <pc:chgData name="Yichen Yu" userId="S::yichen.yu@mail.mcgill.ca::1517d26b-52f6-4a0e-bc9d-fa8eede13563" providerId="AD" clId="Web-{0E2EA63D-0F20-4A16-8105-611C07975CBC}" dt="2024-02-20T00:28:32.555" v="17" actId="14100"/>
        <pc:sldMkLst>
          <pc:docMk/>
          <pc:sldMk cId="2917887542" sldId="307"/>
        </pc:sldMkLst>
        <pc:picChg chg="mod">
          <ac:chgData name="Yichen Yu" userId="S::yichen.yu@mail.mcgill.ca::1517d26b-52f6-4a0e-bc9d-fa8eede13563" providerId="AD" clId="Web-{0E2EA63D-0F20-4A16-8105-611C07975CBC}" dt="2024-02-20T00:28:32.555" v="17" actId="14100"/>
          <ac:picMkLst>
            <pc:docMk/>
            <pc:sldMk cId="2917887542" sldId="307"/>
            <ac:picMk id="15" creationId="{7B96B527-3F73-BA6E-3B49-8EDAC037AC0F}"/>
          </ac:picMkLst>
        </pc:picChg>
      </pc:sldChg>
      <pc:sldChg chg="add">
        <pc:chgData name="Yichen Yu" userId="S::yichen.yu@mail.mcgill.ca::1517d26b-52f6-4a0e-bc9d-fa8eede13563" providerId="AD" clId="Web-{0E2EA63D-0F20-4A16-8105-611C07975CBC}" dt="2024-02-19T23:44:59.446" v="0"/>
        <pc:sldMkLst>
          <pc:docMk/>
          <pc:sldMk cId="3704120247" sldId="314"/>
        </pc:sldMkLst>
      </pc:sldChg>
      <pc:sldChg chg="add del">
        <pc:chgData name="Yichen Yu" userId="S::yichen.yu@mail.mcgill.ca::1517d26b-52f6-4a0e-bc9d-fa8eede13563" providerId="AD" clId="Web-{0E2EA63D-0F20-4A16-8105-611C07975CBC}" dt="2024-02-19T23:53:59.396" v="16"/>
        <pc:sldMkLst>
          <pc:docMk/>
          <pc:sldMk cId="948525963" sldId="315"/>
        </pc:sldMkLst>
      </pc:sldChg>
      <pc:sldChg chg="modSp add">
        <pc:chgData name="Yichen Yu" userId="S::yichen.yu@mail.mcgill.ca::1517d26b-52f6-4a0e-bc9d-fa8eede13563" providerId="AD" clId="Web-{0E2EA63D-0F20-4A16-8105-611C07975CBC}" dt="2024-02-19T23:47:09.352" v="14" actId="1076"/>
        <pc:sldMkLst>
          <pc:docMk/>
          <pc:sldMk cId="4023504501" sldId="316"/>
        </pc:sldMkLst>
        <pc:picChg chg="mod">
          <ac:chgData name="Yichen Yu" userId="S::yichen.yu@mail.mcgill.ca::1517d26b-52f6-4a0e-bc9d-fa8eede13563" providerId="AD" clId="Web-{0E2EA63D-0F20-4A16-8105-611C07975CBC}" dt="2024-02-19T23:47:09.352" v="14" actId="1076"/>
          <ac:picMkLst>
            <pc:docMk/>
            <pc:sldMk cId="4023504501" sldId="316"/>
            <ac:picMk id="2" creationId="{5C556330-9838-4E0D-B4D3-D231D5C4F9BE}"/>
          </ac:picMkLst>
        </pc:picChg>
      </pc:sldChg>
      <pc:sldChg chg="modSp add">
        <pc:chgData name="Yichen Yu" userId="S::yichen.yu@mail.mcgill.ca::1517d26b-52f6-4a0e-bc9d-fa8eede13563" providerId="AD" clId="Web-{0E2EA63D-0F20-4A16-8105-611C07975CBC}" dt="2024-02-19T23:45:58.852" v="13"/>
        <pc:sldMkLst>
          <pc:docMk/>
          <pc:sldMk cId="3705854460" sldId="317"/>
        </pc:sldMkLst>
        <pc:graphicFrameChg chg="modGraphic">
          <ac:chgData name="Yichen Yu" userId="S::yichen.yu@mail.mcgill.ca::1517d26b-52f6-4a0e-bc9d-fa8eede13563" providerId="AD" clId="Web-{0E2EA63D-0F20-4A16-8105-611C07975CBC}" dt="2024-02-19T23:45:58.852" v="13"/>
          <ac:graphicFrameMkLst>
            <pc:docMk/>
            <pc:sldMk cId="3705854460" sldId="317"/>
            <ac:graphicFrameMk id="9" creationId="{586D8D7C-971F-D3EA-0854-2E422310D74A}"/>
          </ac:graphicFrameMkLst>
        </pc:graphicFrameChg>
      </pc:sldChg>
    </pc:docChg>
  </pc:docChgLst>
  <pc:docChgLst>
    <pc:chgData name="Yichen Yu" userId="S::yichen.yu@mail.mcgill.ca::1517d26b-52f6-4a0e-bc9d-fa8eede13563" providerId="AD" clId="Web-{C88E83D1-73A6-4C12-A16A-342E9FC66DD3}"/>
    <pc:docChg chg="delSld modSld modSection">
      <pc:chgData name="Yichen Yu" userId="S::yichen.yu@mail.mcgill.ca::1517d26b-52f6-4a0e-bc9d-fa8eede13563" providerId="AD" clId="Web-{C88E83D1-73A6-4C12-A16A-342E9FC66DD3}" dt="2024-02-20T02:07:44.628" v="26"/>
      <pc:docMkLst>
        <pc:docMk/>
      </pc:docMkLst>
      <pc:sldChg chg="modSp">
        <pc:chgData name="Yichen Yu" userId="S::yichen.yu@mail.mcgill.ca::1517d26b-52f6-4a0e-bc9d-fa8eede13563" providerId="AD" clId="Web-{C88E83D1-73A6-4C12-A16A-342E9FC66DD3}" dt="2024-02-20T02:07:36.128" v="22" actId="20577"/>
        <pc:sldMkLst>
          <pc:docMk/>
          <pc:sldMk cId="754370085" sldId="308"/>
        </pc:sldMkLst>
        <pc:spChg chg="mod">
          <ac:chgData name="Yichen Yu" userId="S::yichen.yu@mail.mcgill.ca::1517d26b-52f6-4a0e-bc9d-fa8eede13563" providerId="AD" clId="Web-{C88E83D1-73A6-4C12-A16A-342E9FC66DD3}" dt="2024-02-20T02:07:36.128" v="22" actId="20577"/>
          <ac:spMkLst>
            <pc:docMk/>
            <pc:sldMk cId="754370085" sldId="308"/>
            <ac:spMk id="5" creationId="{F68CD544-A66D-9896-B4E4-C3F3D940D4BF}"/>
          </ac:spMkLst>
        </pc:spChg>
      </pc:sldChg>
      <pc:sldChg chg="del">
        <pc:chgData name="Yichen Yu" userId="S::yichen.yu@mail.mcgill.ca::1517d26b-52f6-4a0e-bc9d-fa8eede13563" providerId="AD" clId="Web-{C88E83D1-73A6-4C12-A16A-342E9FC66DD3}" dt="2024-02-20T02:07:42.050" v="23"/>
        <pc:sldMkLst>
          <pc:docMk/>
          <pc:sldMk cId="3809552075" sldId="309"/>
        </pc:sldMkLst>
      </pc:sldChg>
      <pc:sldChg chg="del">
        <pc:chgData name="Yichen Yu" userId="S::yichen.yu@mail.mcgill.ca::1517d26b-52f6-4a0e-bc9d-fa8eede13563" providerId="AD" clId="Web-{C88E83D1-73A6-4C12-A16A-342E9FC66DD3}" dt="2024-02-20T02:07:43.300" v="24"/>
        <pc:sldMkLst>
          <pc:docMk/>
          <pc:sldMk cId="313885724" sldId="310"/>
        </pc:sldMkLst>
      </pc:sldChg>
      <pc:sldChg chg="del">
        <pc:chgData name="Yichen Yu" userId="S::yichen.yu@mail.mcgill.ca::1517d26b-52f6-4a0e-bc9d-fa8eede13563" providerId="AD" clId="Web-{C88E83D1-73A6-4C12-A16A-342E9FC66DD3}" dt="2024-02-20T02:07:43.972" v="25"/>
        <pc:sldMkLst>
          <pc:docMk/>
          <pc:sldMk cId="1459744448" sldId="311"/>
        </pc:sldMkLst>
      </pc:sldChg>
      <pc:sldChg chg="del">
        <pc:chgData name="Yichen Yu" userId="S::yichen.yu@mail.mcgill.ca::1517d26b-52f6-4a0e-bc9d-fa8eede13563" providerId="AD" clId="Web-{C88E83D1-73A6-4C12-A16A-342E9FC66DD3}" dt="2024-02-20T02:07:44.628" v="26"/>
        <pc:sldMkLst>
          <pc:docMk/>
          <pc:sldMk cId="3576681831" sldId="312"/>
        </pc:sldMkLst>
      </pc:sldChg>
      <pc:sldChg chg="mod modShow">
        <pc:chgData name="Yichen Yu" userId="S::yichen.yu@mail.mcgill.ca::1517d26b-52f6-4a0e-bc9d-fa8eede13563" providerId="AD" clId="Web-{C88E83D1-73A6-4C12-A16A-342E9FC66DD3}" dt="2024-02-20T02:06:15.237" v="0"/>
        <pc:sldMkLst>
          <pc:docMk/>
          <pc:sldMk cId="3704120247" sldId="3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200" b="1" i="0" dirty="0">
              <a:latin typeface="Calibri" panose="020F0502020204030204" pitchFamily="34" charset="0"/>
              <a:cs typeface="Calibri" panose="020F0502020204030204" pitchFamily="34" charset="0"/>
            </a:rPr>
            <a:t>Why Infertility Treatment matters to the Sustainability of Human Civilization</a:t>
          </a:r>
          <a:endParaRPr lang="zh-CN" sz="12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custT="1"/>
      <dgm:spPr/>
      <dgm:t>
        <a:bodyPr/>
        <a:lstStyle/>
        <a:p>
          <a:r>
            <a:rPr lang="en-CA" sz="1400" b="1" i="0" dirty="0">
              <a:latin typeface="Calibri" panose="020F0502020204030204" pitchFamily="34" charset="0"/>
              <a:cs typeface="Calibri" panose="020F0502020204030204" pitchFamily="34" charset="0"/>
            </a:rPr>
            <a:t>What value this project provides </a:t>
          </a:r>
          <a:endParaRPr lang="en-CA" sz="1400" b="1"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2" custLinFactY="-719" custLinFactNeighborY="-100000">
        <dgm:presLayoutVars>
          <dgm:chMax val="0"/>
          <dgm:bulletEnabled val="1"/>
        </dgm:presLayoutVars>
      </dgm:prSet>
      <dgm:spPr/>
    </dgm:pt>
    <dgm:pt modelId="{E8AFC2F3-78B4-D347-B32A-B6C0BA68AFA2}" type="pres">
      <dgm:prSet presAssocID="{9D37AD2E-6D46-FF43-B552-CABB1A7750D4}" presName="spacer" presStyleCnt="0"/>
      <dgm:spPr/>
    </dgm:pt>
    <dgm:pt modelId="{34D4729A-2545-8845-87A7-36A13DF29687}" type="pres">
      <dgm:prSet presAssocID="{C1CA6E96-F51F-1A41-9B14-2226C022B1A4}" presName="parentText" presStyleLbl="node1" presStyleIdx="1" presStyleCnt="2" custLinFactY="438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5D06D2F6-A09D-BE46-969D-3FCF55FC9281}" srcId="{10EC020B-0AFB-7C49-97EF-2A7212DBC48C}" destId="{C1CA6E96-F51F-1A41-9B14-2226C022B1A4}" srcOrd="1"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1E87F51-36EB-114E-9873-2E4E72F7EC16}" type="presParOf" srcId="{81C4ED96-039D-234F-9C58-B4CC7390B6AF}" destId="{34D4729A-2545-8845-87A7-36A13DF2968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cs typeface="Calibri" panose="020F0502020204030204" pitchFamily="34" charset="0"/>
            </a:rPr>
            <a:t>1991-2016: </a:t>
          </a:r>
          <a:r>
            <a:rPr lang="en-US" altLang="zh-CN" b="0" i="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b="0"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US" altLang="zh-CN" b="1" i="0" dirty="0">
              <a:latin typeface="Calibri" panose="020F0502020204030204" pitchFamily="34" charset="0"/>
              <a:cs typeface="Calibri" panose="020F0502020204030204" pitchFamily="34" charset="0"/>
            </a:rPr>
            <a:t>2017-2018: </a:t>
          </a:r>
          <a:r>
            <a:rPr lang="en-US" altLang="zh-CN" b="0" i="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b="0" dirty="0">
            <a:latin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dgm:spPr/>
      <dgm:t>
        <a:bodyPr/>
        <a:lstStyle/>
        <a:p>
          <a:r>
            <a:rPr lang="en-CA" b="0" i="0" dirty="0">
              <a:latin typeface="Calibri" panose="020F0502020204030204" pitchFamily="34" charset="0"/>
              <a:cs typeface="Calibri" panose="020F0502020204030204" pitchFamily="34" charset="0"/>
            </a:rPr>
            <a:t>For 1991-2016 data, only cycles that </a:t>
          </a:r>
          <a:r>
            <a:rPr lang="en-CA" b="1" i="0" dirty="0">
              <a:latin typeface="Calibri" panose="020F0502020204030204" pitchFamily="34" charset="0"/>
              <a:cs typeface="Calibri" panose="020F0502020204030204" pitchFamily="34" charset="0"/>
            </a:rPr>
            <a:t>use egg from patient and sperm from donors </a:t>
          </a:r>
          <a:r>
            <a:rPr lang="en-CA" b="0" i="0" dirty="0">
              <a:latin typeface="Calibri" panose="020F0502020204030204" pitchFamily="34" charset="0"/>
              <a:cs typeface="Calibri" panose="020F0502020204030204" pitchFamily="34" charset="0"/>
            </a:rPr>
            <a:t>are kept to study the effect of male age on fertility success</a:t>
          </a:r>
        </a:p>
        <a:p>
          <a:r>
            <a:rPr lang="en-CA" b="0" i="0" dirty="0">
              <a:latin typeface="Calibri" panose="020F0502020204030204" pitchFamily="34" charset="0"/>
              <a:cs typeface="Calibri" panose="020F0502020204030204" pitchFamily="34" charset="0"/>
            </a:rPr>
            <a:t>For 2017-2018 data, only cycles that use </a:t>
          </a:r>
          <a:r>
            <a:rPr lang="en-CA" b="1" i="0" dirty="0">
              <a:latin typeface="Calibri" panose="020F0502020204030204" pitchFamily="34" charset="0"/>
              <a:cs typeface="Calibri" panose="020F0502020204030204" pitchFamily="34" charset="0"/>
            </a:rPr>
            <a:t>egg from patient and sperm from male partners </a:t>
          </a:r>
          <a:r>
            <a:rPr lang="en-CA" b="0" i="0" dirty="0">
              <a:latin typeface="Calibri" panose="020F0502020204030204" pitchFamily="34" charset="0"/>
              <a:cs typeface="Calibri" panose="020F0502020204030204" pitchFamily="34" charset="0"/>
            </a:rPr>
            <a:t>are kept to study the effect of ethnic factors in addition to males’ age </a:t>
          </a:r>
          <a:endParaRPr lang="en-CA"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1207" custLinFactNeighborX="321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custT="1"/>
      <dgm:spPr/>
      <dgm:t>
        <a:bodyPr/>
        <a:lstStyle/>
        <a:p>
          <a:pPr algn="just"/>
          <a:r>
            <a:rPr lang="en-ZA" altLang="zh-CN" sz="900" b="1" i="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donors’ sperm and thus have data available in sperm donor age at registration. For 2017-2018 data, keep cycles that used partners’ sperm and thus have data available in Partner Age</a:t>
          </a:r>
          <a:endParaRPr lang="zh-CN" altLang="en-US" sz="900" b="1"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D371692C-4A5E-9F4C-A24D-6D10A0D3F0B2}">
      <dgm:prSet custT="1"/>
      <dgm:spPr/>
      <dgm:t>
        <a:bodyPr/>
        <a:lstStyle/>
        <a:p>
          <a:pPr algn="just"/>
          <a:r>
            <a:rPr lang="en-CA" sz="90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gm:t>
    </dgm:pt>
    <dgm:pt modelId="{C77167D5-ECB3-314D-8A0B-E6FEE54D13A4}" type="parTrans" cxnId="{D6455960-2C14-0947-BDC2-E4CAA7624461}">
      <dgm:prSet/>
      <dgm:spPr/>
      <dgm:t>
        <a:bodyPr/>
        <a:lstStyle/>
        <a:p>
          <a:endParaRPr lang="en-US"/>
        </a:p>
      </dgm:t>
    </dgm:pt>
    <dgm:pt modelId="{C42F84FB-0077-DA4B-A7EB-BFF969E8F2B7}" type="sibTrans" cxnId="{D6455960-2C14-0947-BDC2-E4CAA7624461}">
      <dgm:prSet/>
      <dgm:spPr/>
      <dgm:t>
        <a:bodyPr/>
        <a:lstStyle/>
        <a:p>
          <a:endParaRPr lang="en-US"/>
        </a:p>
      </dgm:t>
    </dgm:pt>
    <dgm:pt modelId="{56AE4AA6-0C2C-A243-8294-25F926EA6502}">
      <dgm:prSet custT="1"/>
      <dgm:spPr/>
      <dgm:t>
        <a:bodyPr/>
        <a:lstStyle/>
        <a:p>
          <a:pPr algn="just"/>
          <a:r>
            <a:rPr lang="en-CA" sz="900" dirty="0">
              <a:latin typeface="Calibri" panose="020F0502020204030204" pitchFamily="34" charset="0"/>
              <a:ea typeface="Calibri" panose="020F0502020204030204" pitchFamily="34" charset="0"/>
              <a:cs typeface="Calibri" panose="020F0502020204030204" pitchFamily="34" charset="0"/>
            </a:rPr>
            <a:t>For Sperm Age at Registration, denote the math range according to the text descriptions. For Partner Age and Patient Age at Treatment, drop the records that contain null values and 999 for data missing</a:t>
          </a: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custT="1"/>
      <dgm:spPr/>
      <dgm:t>
        <a:bodyPr/>
        <a:lstStyle/>
        <a:p>
          <a:pPr algn="just"/>
          <a:r>
            <a:rPr lang="en-CA" sz="90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dirty="0" err="1">
              <a:latin typeface="Calibri" panose="020F0502020204030204" pitchFamily="34" charset="0"/>
              <a:ea typeface="Calibri" panose="020F0502020204030204" pitchFamily="34" charset="0"/>
              <a:cs typeface="Calibri" panose="020F0502020204030204" pitchFamily="34" charset="0"/>
            </a:rPr>
            <a:t>is_ICSI</a:t>
          </a:r>
          <a:r>
            <a:rPr lang="en-CA" sz="90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custT="1"/>
      <dgm:spPr/>
      <dgm:t>
        <a:bodyPr/>
        <a:lstStyle/>
        <a:p>
          <a:pPr>
            <a:buFont typeface="Arial" panose="020B0604020202020204" pitchFamily="34" charset="0"/>
            <a:buNone/>
          </a:pPr>
          <a:r>
            <a:rPr lang="en-ZA" sz="90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endParaRPr lang="en-US" sz="900" dirty="0">
            <a:latin typeface="Calibri" panose="020F0502020204030204" pitchFamily="34" charset="0"/>
            <a:ea typeface="Calibri" panose="020F0502020204030204" pitchFamily="34" charset="0"/>
            <a:cs typeface="Calibri" panose="020F0502020204030204" pitchFamily="34" charset="0"/>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custT="1"/>
      <dgm:spPr/>
      <dgm:t>
        <a:bodyPr/>
        <a:lstStyle/>
        <a:p>
          <a:pPr algn="just">
            <a:buFont typeface="Arial" panose="020B0604020202020204" pitchFamily="34" charset="0"/>
            <a:buNone/>
          </a:pPr>
          <a:r>
            <a:rPr lang="en-ZA" sz="90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endParaRPr lang="en-US" sz="900" dirty="0">
            <a:latin typeface="Calibri" panose="020F0502020204030204" pitchFamily="34" charset="0"/>
            <a:ea typeface="Calibri" panose="020F0502020204030204" pitchFamily="34" charset="0"/>
            <a:cs typeface="Calibri" panose="020F0502020204030204" pitchFamily="34" charset="0"/>
          </a:endParaRP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custT="1"/>
      <dgm:spPr/>
      <dgm:t>
        <a:bodyPr/>
        <a:lstStyle/>
        <a:p>
          <a:pPr>
            <a:buFont typeface="Arial" panose="020B0604020202020204" pitchFamily="34" charset="0"/>
            <a:buNone/>
          </a:pPr>
          <a:r>
            <a:rPr lang="en-ZA" sz="90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values are drooped, such as treatment type, Sperm From and Egg From</a:t>
          </a:r>
          <a:endParaRPr lang="en-US" sz="900" dirty="0">
            <a:latin typeface="Calibri" panose="020F0502020204030204" pitchFamily="34" charset="0"/>
            <a:ea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7">
        <dgm:presLayoutVars>
          <dgm:bulletEnabled val="1"/>
        </dgm:presLayoutVars>
      </dgm:prSet>
      <dgm:spPr/>
    </dgm:pt>
    <dgm:pt modelId="{87B2311F-6050-994D-8670-F31820BC4129}" type="pres">
      <dgm:prSet presAssocID="{F2EA4698-DD74-504B-83D8-5619F47C9332}" presName="sibTrans" presStyleCnt="0"/>
      <dgm:spPr/>
    </dgm:pt>
    <dgm:pt modelId="{42DB17D6-AC3F-0A4A-870E-9762A08C3894}" type="pres">
      <dgm:prSet presAssocID="{D371692C-4A5E-9F4C-A24D-6D10A0D3F0B2}" presName="node" presStyleLbl="node1" presStyleIdx="1" presStyleCnt="7">
        <dgm:presLayoutVars>
          <dgm:bulletEnabled val="1"/>
        </dgm:presLayoutVars>
      </dgm:prSet>
      <dgm:spPr/>
    </dgm:pt>
    <dgm:pt modelId="{C5602AA5-E32F-D746-AF78-3B683E0020C9}" type="pres">
      <dgm:prSet presAssocID="{C42F84FB-0077-DA4B-A7EB-BFF969E8F2B7}" presName="sibTrans" presStyleCnt="0"/>
      <dgm:spPr/>
    </dgm:pt>
    <dgm:pt modelId="{61A887F1-BB52-D444-93E2-55D33271A0D1}" type="pres">
      <dgm:prSet presAssocID="{56AE4AA6-0C2C-A243-8294-25F926EA6502}" presName="node" presStyleLbl="node1" presStyleIdx="2" presStyleCnt="7">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3" presStyleCnt="7">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4" presStyleCnt="7"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5" presStyleCnt="7" custLinFactNeighborX="-380">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6" presStyleCnt="7" custLinFactNeighborX="6740">
        <dgm:presLayoutVars>
          <dgm:bulletEnabled val="1"/>
        </dgm:presLayoutVars>
      </dgm:prSet>
      <dgm:spPr/>
    </dgm:pt>
  </dgm:ptLst>
  <dgm:cxnLst>
    <dgm:cxn modelId="{9EF09102-31DF-C644-9379-2789673D6EE1}" srcId="{C79F0861-0196-1D49-AEF4-216BF62918B8}" destId="{45ADE2D5-D473-7F43-B761-488CB09E742D}" srcOrd="3" destOrd="0" parTransId="{43E2AA4D-D39E-3A4C-A9D2-AEAECDF6F165}" sibTransId="{AB51B827-491F-E340-9EE2-3EFC9F68FC90}"/>
    <dgm:cxn modelId="{09844C06-0282-A540-BFAF-3E7FDC2E484C}" srcId="{C79F0861-0196-1D49-AEF4-216BF62918B8}" destId="{56AE4AA6-0C2C-A243-8294-25F926EA6502}" srcOrd="2"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5" destOrd="0" parTransId="{8793EEEA-2467-3A40-BF4E-4988E9F65BC8}" sibTransId="{4B6C0573-24B3-E242-957F-FE9A74C1AE04}"/>
    <dgm:cxn modelId="{8D30833A-2FA0-4645-8353-F54370DE90B6}" type="presOf" srcId="{D371692C-4A5E-9F4C-A24D-6D10A0D3F0B2}" destId="{42DB17D6-AC3F-0A4A-870E-9762A08C3894}" srcOrd="0" destOrd="0" presId="urn:microsoft.com/office/officeart/2005/8/layout/default"/>
    <dgm:cxn modelId="{D6455960-2C14-0947-BDC2-E4CAA7624461}" srcId="{C79F0861-0196-1D49-AEF4-216BF62918B8}" destId="{D371692C-4A5E-9F4C-A24D-6D10A0D3F0B2}" srcOrd="1" destOrd="0" parTransId="{C77167D5-ECB3-314D-8A0B-E6FEE54D13A4}" sibTransId="{C42F84FB-0077-DA4B-A7EB-BFF969E8F2B7}"/>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6" destOrd="0" parTransId="{0C30F374-2FE7-B24D-9125-1680039C483D}" sibTransId="{A28FA184-CF07-4049-8D69-E1B3BCBACC26}"/>
    <dgm:cxn modelId="{CDB507D3-4279-8240-AE44-04C6D9AE829B}" srcId="{C79F0861-0196-1D49-AEF4-216BF62918B8}" destId="{CCB6FF65-F263-A649-BA36-8A0FC746EE24}" srcOrd="4"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C29BAF60-1BAE-CE49-8FEF-020002D89B96}" type="presParOf" srcId="{70BE0D31-7946-2B4A-BD26-794CECA82F9B}" destId="{42DB17D6-AC3F-0A4A-870E-9762A08C3894}" srcOrd="2" destOrd="0" presId="urn:microsoft.com/office/officeart/2005/8/layout/default"/>
    <dgm:cxn modelId="{B4CA42E9-09FA-B044-8CC3-C177BDC37B5C}" type="presParOf" srcId="{70BE0D31-7946-2B4A-BD26-794CECA82F9B}" destId="{C5602AA5-E32F-D746-AF78-3B683E0020C9}" srcOrd="3" destOrd="0" presId="urn:microsoft.com/office/officeart/2005/8/layout/default"/>
    <dgm:cxn modelId="{BA06B025-D363-C74B-B133-1623BC1B54F7}" type="presParOf" srcId="{70BE0D31-7946-2B4A-BD26-794CECA82F9B}" destId="{61A887F1-BB52-D444-93E2-55D33271A0D1}" srcOrd="4" destOrd="0" presId="urn:microsoft.com/office/officeart/2005/8/layout/default"/>
    <dgm:cxn modelId="{3564747F-14A0-F14F-877C-381892AE0E6E}" type="presParOf" srcId="{70BE0D31-7946-2B4A-BD26-794CECA82F9B}" destId="{5E36BC1C-474B-5747-A4FE-6AC51CFB53E9}" srcOrd="5" destOrd="0" presId="urn:microsoft.com/office/officeart/2005/8/layout/default"/>
    <dgm:cxn modelId="{6EC5A554-DC4A-674C-B3EA-49B22A795F39}" type="presParOf" srcId="{70BE0D31-7946-2B4A-BD26-794CECA82F9B}" destId="{8C72CD3A-51CC-3842-853B-BE4D966C715F}" srcOrd="6" destOrd="0" presId="urn:microsoft.com/office/officeart/2005/8/layout/default"/>
    <dgm:cxn modelId="{2AE68636-9A00-5943-9156-F1B989C6217E}" type="presParOf" srcId="{70BE0D31-7946-2B4A-BD26-794CECA82F9B}" destId="{59F23352-43FA-0246-834C-C260C4329A05}" srcOrd="7" destOrd="0" presId="urn:microsoft.com/office/officeart/2005/8/layout/default"/>
    <dgm:cxn modelId="{AB8D2432-8876-0C42-B898-0F17B99A9A82}" type="presParOf" srcId="{70BE0D31-7946-2B4A-BD26-794CECA82F9B}" destId="{4F89826F-1DCC-F642-9612-81B7583C5516}" srcOrd="8" destOrd="0" presId="urn:microsoft.com/office/officeart/2005/8/layout/default"/>
    <dgm:cxn modelId="{7DF864C6-504A-EA4E-BC39-9AF455B2F9D3}" type="presParOf" srcId="{70BE0D31-7946-2B4A-BD26-794CECA82F9B}" destId="{5B5A8305-B968-994B-8308-6FFB7823B945}" srcOrd="9" destOrd="0" presId="urn:microsoft.com/office/officeart/2005/8/layout/default"/>
    <dgm:cxn modelId="{95E9E49F-3308-6744-9E9C-2CA395EF4B0B}" type="presParOf" srcId="{70BE0D31-7946-2B4A-BD26-794CECA82F9B}" destId="{F93D97F2-6989-6740-9FA1-95C7FA831722}" srcOrd="10" destOrd="0" presId="urn:microsoft.com/office/officeart/2005/8/layout/default"/>
    <dgm:cxn modelId="{778A6C8C-ABC7-074D-A311-B5C1310D1645}" type="presParOf" srcId="{70BE0D31-7946-2B4A-BD26-794CECA82F9B}" destId="{4FEA7327-5739-C54A-A47D-D41FB053BE14}" srcOrd="11" destOrd="0" presId="urn:microsoft.com/office/officeart/2005/8/layout/default"/>
    <dgm:cxn modelId="{B22A5994-9EB8-9347-A4DF-80F2CF7CECFF}" type="presParOf" srcId="{70BE0D31-7946-2B4A-BD26-794CECA82F9B}" destId="{971BCAA6-B4C0-A24F-A235-F165FD5DA4F7}"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dgm:spPr/>
      <dgm:t>
        <a:bodyPr/>
        <a:lstStyle/>
        <a:p>
          <a:pPr algn="just"/>
          <a:r>
            <a:rPr lang="en-US" altLang="zh-CN" b="1" i="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b="0" i="0" dirty="0">
              <a:latin typeface="Calibri" panose="020F0502020204030204" pitchFamily="34" charset="0"/>
              <a:cs typeface="Calibri" panose="020F0502020204030204" pitchFamily="34" charset="0"/>
            </a:rPr>
            <a:t>(birth and early outcome)</a:t>
          </a:r>
          <a:endParaRPr lang="zh-CN" b="1"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56AE4AA6-0C2C-A243-8294-25F926EA6502}">
      <dgm:prSet/>
      <dgm:spPr/>
      <dgm:t>
        <a:bodyPr/>
        <a:lstStyle/>
        <a:p>
          <a:pPr algn="just"/>
          <a:r>
            <a:rPr lang="en-US" altLang="zh-CN" b="1" i="0" dirty="0">
              <a:latin typeface="Calibri" panose="020F0502020204030204" pitchFamily="34" charset="0"/>
              <a:cs typeface="Calibri" panose="020F0502020204030204" pitchFamily="34" charset="0"/>
            </a:rPr>
            <a:t>Multivariate Logistic Regression </a:t>
          </a:r>
          <a:r>
            <a:rPr lang="en-US" altLang="zh-CN" b="0" i="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dirty="0">
            <a:latin typeface="Calibri"/>
            <a:ea typeface="Calibri"/>
            <a:cs typeface="Calibri"/>
          </a:endParaRP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dgm:spPr/>
      <dgm:t>
        <a:bodyPr/>
        <a:lstStyle/>
        <a:p>
          <a:pPr algn="just"/>
          <a:r>
            <a:rPr lang="en-US" b="1" i="0" dirty="0">
              <a:latin typeface="Calibri"/>
              <a:ea typeface="Calibri"/>
              <a:cs typeface="Calibri"/>
            </a:rPr>
            <a:t>Difference-in-difference regression</a:t>
          </a:r>
          <a:r>
            <a:rPr lang="en-US" b="0" i="0" dirty="0">
              <a:latin typeface="Calibri"/>
              <a:ea typeface="Calibri"/>
              <a:cs typeface="Calibri"/>
            </a:rPr>
            <a:t>: on top of the multivariate logistic regression, create treatment and interaction terms to test whether the 2009 reform has positive effects on treatment outcomes</a:t>
          </a:r>
          <a:endParaRPr lang="en-CA" b="0" dirty="0">
            <a:latin typeface="Calibri"/>
            <a:ea typeface="Calibri"/>
            <a:cs typeface="Calibri"/>
          </a:endParaRP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dgm:spPr/>
      <dgm:t>
        <a:bodyPr/>
        <a:lstStyle/>
        <a:p>
          <a:pPr algn="just">
            <a:buFont typeface="Arial" panose="020B0604020202020204" pitchFamily="34" charset="0"/>
            <a:buChar char="•"/>
          </a:pPr>
          <a:r>
            <a:rPr lang="en-CA" b="1" i="0" dirty="0">
              <a:effectLst/>
              <a:latin typeface="Calibri"/>
              <a:ea typeface="Calibri"/>
              <a:cs typeface="Calibri"/>
            </a:rPr>
            <a:t>Tree-Based Models: </a:t>
          </a:r>
          <a:r>
            <a:rPr lang="en-CA" b="0" i="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b="0" dirty="0">
            <a:latin typeface="Calibri"/>
            <a:ea typeface="Calibri"/>
            <a:cs typeface="Calibri"/>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dgm:spPr/>
      <dgm:t>
        <a:bodyPr/>
        <a:lstStyle/>
        <a:p>
          <a:pPr algn="just">
            <a:buFont typeface="Arial" panose="020B0604020202020204" pitchFamily="34" charset="0"/>
            <a:buChar char="•"/>
          </a:pPr>
          <a:r>
            <a:rPr lang="en-US" b="1" i="0" dirty="0">
              <a:effectLst/>
              <a:latin typeface="Calibri"/>
              <a:ea typeface="Calibri"/>
              <a:cs typeface="Calibri"/>
            </a:rPr>
            <a:t>K Nearest-Neighbors: </a:t>
          </a:r>
          <a:r>
            <a:rPr lang="en-US" b="0" i="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b="0" dirty="0">
            <a:latin typeface="Calibri"/>
            <a:ea typeface="Calibri"/>
            <a:cs typeface="Calibri"/>
          </a:endParaRP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dgm:spPr/>
      <dgm:t>
        <a:bodyPr/>
        <a:lstStyle/>
        <a:p>
          <a:pPr algn="just">
            <a:buFont typeface="Arial" panose="020B0604020202020204" pitchFamily="34" charset="0"/>
            <a:buChar char="•"/>
          </a:pPr>
          <a:r>
            <a:rPr lang="en-CA" b="1" i="0" dirty="0">
              <a:effectLst/>
              <a:latin typeface="Calibri" panose="020F0502020204030204" pitchFamily="34" charset="0"/>
              <a:cs typeface="Calibri" panose="020F0502020204030204" pitchFamily="34" charset="0"/>
            </a:rPr>
            <a:t>Machine </a:t>
          </a:r>
          <a:r>
            <a:rPr lang="en-US" altLang="zh-CN" b="1" i="0" dirty="0">
              <a:effectLst/>
              <a:latin typeface="Calibri" panose="020F0502020204030204" pitchFamily="34" charset="0"/>
              <a:cs typeface="Calibri" panose="020F0502020204030204" pitchFamily="34" charset="0"/>
            </a:rPr>
            <a:t>Learning Prediction Models to predict successful birth and birth weight (Nice-to-have)</a:t>
          </a:r>
          <a:endParaRPr lang="en-US" dirty="0">
            <a:latin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6">
        <dgm:presLayoutVars>
          <dgm:bulletEnabled val="1"/>
        </dgm:presLayoutVars>
      </dgm:prSet>
      <dgm:spPr/>
    </dgm:pt>
    <dgm:pt modelId="{87B2311F-6050-994D-8670-F31820BC4129}" type="pres">
      <dgm:prSet presAssocID="{F2EA4698-DD74-504B-83D8-5619F47C9332}" presName="sibTrans" presStyleCnt="0"/>
      <dgm:spPr/>
    </dgm:pt>
    <dgm:pt modelId="{61A887F1-BB52-D444-93E2-55D33271A0D1}" type="pres">
      <dgm:prSet presAssocID="{56AE4AA6-0C2C-A243-8294-25F926EA6502}" presName="node" presStyleLbl="node1" presStyleIdx="1" presStyleCnt="6">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2" presStyleCnt="6">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3" presStyleCnt="6"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4" presStyleCnt="6">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5" presStyleCnt="6" custLinFactNeighborX="6740">
        <dgm:presLayoutVars>
          <dgm:bulletEnabled val="1"/>
        </dgm:presLayoutVars>
      </dgm:prSet>
      <dgm:spPr/>
    </dgm:pt>
  </dgm:ptLst>
  <dgm:cxnLst>
    <dgm:cxn modelId="{9EF09102-31DF-C644-9379-2789673D6EE1}" srcId="{C79F0861-0196-1D49-AEF4-216BF62918B8}" destId="{45ADE2D5-D473-7F43-B761-488CB09E742D}" srcOrd="2" destOrd="0" parTransId="{43E2AA4D-D39E-3A4C-A9D2-AEAECDF6F165}" sibTransId="{AB51B827-491F-E340-9EE2-3EFC9F68FC90}"/>
    <dgm:cxn modelId="{09844C06-0282-A540-BFAF-3E7FDC2E484C}" srcId="{C79F0861-0196-1D49-AEF4-216BF62918B8}" destId="{56AE4AA6-0C2C-A243-8294-25F926EA6502}" srcOrd="1"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4" destOrd="0" parTransId="{8793EEEA-2467-3A40-BF4E-4988E9F65BC8}" sibTransId="{4B6C0573-24B3-E242-957F-FE9A74C1AE04}"/>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5" destOrd="0" parTransId="{0C30F374-2FE7-B24D-9125-1680039C483D}" sibTransId="{A28FA184-CF07-4049-8D69-E1B3BCBACC26}"/>
    <dgm:cxn modelId="{CDB507D3-4279-8240-AE44-04C6D9AE829B}" srcId="{C79F0861-0196-1D49-AEF4-216BF62918B8}" destId="{CCB6FF65-F263-A649-BA36-8A0FC746EE24}" srcOrd="3"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BA06B025-D363-C74B-B133-1623BC1B54F7}" type="presParOf" srcId="{70BE0D31-7946-2B4A-BD26-794CECA82F9B}" destId="{61A887F1-BB52-D444-93E2-55D33271A0D1}" srcOrd="2" destOrd="0" presId="urn:microsoft.com/office/officeart/2005/8/layout/default"/>
    <dgm:cxn modelId="{3564747F-14A0-F14F-877C-381892AE0E6E}" type="presParOf" srcId="{70BE0D31-7946-2B4A-BD26-794CECA82F9B}" destId="{5E36BC1C-474B-5747-A4FE-6AC51CFB53E9}" srcOrd="3" destOrd="0" presId="urn:microsoft.com/office/officeart/2005/8/layout/default"/>
    <dgm:cxn modelId="{6EC5A554-DC4A-674C-B3EA-49B22A795F39}" type="presParOf" srcId="{70BE0D31-7946-2B4A-BD26-794CECA82F9B}" destId="{8C72CD3A-51CC-3842-853B-BE4D966C715F}" srcOrd="4" destOrd="0" presId="urn:microsoft.com/office/officeart/2005/8/layout/default"/>
    <dgm:cxn modelId="{2AE68636-9A00-5943-9156-F1B989C6217E}" type="presParOf" srcId="{70BE0D31-7946-2B4A-BD26-794CECA82F9B}" destId="{59F23352-43FA-0246-834C-C260C4329A05}" srcOrd="5" destOrd="0" presId="urn:microsoft.com/office/officeart/2005/8/layout/default"/>
    <dgm:cxn modelId="{AB8D2432-8876-0C42-B898-0F17B99A9A82}" type="presParOf" srcId="{70BE0D31-7946-2B4A-BD26-794CECA82F9B}" destId="{4F89826F-1DCC-F642-9612-81B7583C5516}" srcOrd="6" destOrd="0" presId="urn:microsoft.com/office/officeart/2005/8/layout/default"/>
    <dgm:cxn modelId="{7DF864C6-504A-EA4E-BC39-9AF455B2F9D3}" type="presParOf" srcId="{70BE0D31-7946-2B4A-BD26-794CECA82F9B}" destId="{5B5A8305-B968-994B-8308-6FFB7823B945}" srcOrd="7" destOrd="0" presId="urn:microsoft.com/office/officeart/2005/8/layout/default"/>
    <dgm:cxn modelId="{95E9E49F-3308-6744-9E9C-2CA395EF4B0B}" type="presParOf" srcId="{70BE0D31-7946-2B4A-BD26-794CECA82F9B}" destId="{F93D97F2-6989-6740-9FA1-95C7FA831722}" srcOrd="8" destOrd="0" presId="urn:microsoft.com/office/officeart/2005/8/layout/default"/>
    <dgm:cxn modelId="{778A6C8C-ABC7-074D-A311-B5C1310D1645}" type="presParOf" srcId="{70BE0D31-7946-2B4A-BD26-794CECA82F9B}" destId="{4FEA7327-5739-C54A-A47D-D41FB053BE14}" srcOrd="9" destOrd="0" presId="urn:microsoft.com/office/officeart/2005/8/layout/default"/>
    <dgm:cxn modelId="{B22A5994-9EB8-9347-A4DF-80F2CF7CECFF}" type="presParOf" srcId="{70BE0D31-7946-2B4A-BD26-794CECA82F9B}" destId="{971BCAA6-B4C0-A24F-A235-F165FD5DA4F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IVF (</a:t>
          </a:r>
          <a:r>
            <a:rPr lang="en-US" b="1" i="0" dirty="0">
              <a:latin typeface="Calibri" panose="020F0502020204030204" pitchFamily="34" charset="0"/>
              <a:ea typeface="Calibri" panose="020F0502020204030204" pitchFamily="34" charset="0"/>
              <a:cs typeface="Calibri" panose="020F0502020204030204" pitchFamily="34" charset="0"/>
            </a:rPr>
            <a:t>In Vitro Fertilization</a:t>
          </a:r>
          <a:r>
            <a:rPr lang="en-US" b="0" i="0" dirty="0">
              <a:latin typeface="Calibri" panose="020F0502020204030204" pitchFamily="34" charset="0"/>
              <a:ea typeface="Calibri" panose="020F0502020204030204" pitchFamily="34" charset="0"/>
              <a:cs typeface="Calibri" panose="020F0502020204030204" pitchFamily="34" charset="0"/>
            </a:rPr>
            <a:t>)</a:t>
          </a:r>
          <a:r>
            <a:rPr lang="en-US" altLang="zh-CN" b="1" i="0" dirty="0">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a:t>
          </a:r>
        </a:p>
        <a:p>
          <a:r>
            <a:rPr lang="en-US" b="1" i="0" dirty="0">
              <a:latin typeface="Calibri" panose="020F0502020204030204" pitchFamily="34" charset="0"/>
              <a:ea typeface="Calibri" panose="020F0502020204030204" pitchFamily="34" charset="0"/>
              <a:cs typeface="Calibri" panose="020F0502020204030204" pitchFamily="34" charset="0"/>
            </a:rPr>
            <a:t>ICSI (Intracytoplasmic Sperm Injection</a:t>
          </a:r>
          <a:r>
            <a:rPr lang="en-US" b="0" i="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dgm:spPr/>
      <dgm: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Preimplantation Genetic Testing (PGT):PGT includes </a:t>
          </a:r>
        </a:p>
        <a:p>
          <a:r>
            <a:rPr lang="en-US" altLang="zh-CN" b="1" dirty="0">
              <a:latin typeface="Calibri" panose="020F0502020204030204" pitchFamily="34" charset="0"/>
              <a:ea typeface="Calibri" panose="020F0502020204030204" pitchFamily="34" charset="0"/>
              <a:cs typeface="Calibri" panose="020F0502020204030204" pitchFamily="34" charset="0"/>
            </a:rPr>
            <a:t> 1.</a:t>
          </a:r>
          <a:r>
            <a:rPr lang="en-US" b="1" i="0" dirty="0">
              <a:latin typeface="Calibri" panose="020F0502020204030204" pitchFamily="34" charset="0"/>
              <a:ea typeface="Calibri" panose="020F0502020204030204" pitchFamily="34" charset="0"/>
              <a:cs typeface="Calibri" panose="020F0502020204030204" pitchFamily="34" charset="0"/>
            </a:rPr>
            <a:t>PGS (</a:t>
          </a:r>
          <a:r>
            <a:rPr lang="en-US" altLang="zh-CN" b="1" dirty="0">
              <a:latin typeface="Calibri" panose="020F0502020204030204" pitchFamily="34" charset="0"/>
              <a:ea typeface="Calibri" panose="020F0502020204030204" pitchFamily="34" charset="0"/>
              <a:cs typeface="Calibri" panose="020F0502020204030204" pitchFamily="34" charset="0"/>
            </a:rPr>
            <a:t>Preimplantation Genetic Screening)</a:t>
          </a:r>
          <a:r>
            <a:rPr lang="en-US" b="1" i="0" dirty="0">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analyzes biopsied cells from the embryo to screen for potential genetic abnormalities when there are no known potentially inherited disorders. </a:t>
          </a:r>
        </a:p>
        <a:p>
          <a:r>
            <a:rPr lang="en-US" b="1" i="0" dirty="0">
              <a:latin typeface="Calibri" panose="020F0502020204030204" pitchFamily="34" charset="0"/>
              <a:ea typeface="Calibri" panose="020F0502020204030204" pitchFamily="34" charset="0"/>
              <a:cs typeface="Calibri" panose="020F0502020204030204" pitchFamily="34" charset="0"/>
            </a:rPr>
            <a:t>2.PGD (</a:t>
          </a:r>
          <a:r>
            <a:rPr lang="en-US" altLang="zh-CN" b="1" dirty="0">
              <a:latin typeface="Calibri" panose="020F0502020204030204" pitchFamily="34" charset="0"/>
              <a:ea typeface="Calibri" panose="020F0502020204030204" pitchFamily="34" charset="0"/>
              <a:cs typeface="Calibri" panose="020F0502020204030204" pitchFamily="34" charset="0"/>
            </a:rPr>
            <a:t>Preimplantation Genetic Diagnosis) </a:t>
          </a:r>
          <a:r>
            <a:rPr lang="en-US" b="0" i="0" dirty="0">
              <a:latin typeface="Calibri" panose="020F0502020204030204" pitchFamily="34" charset="0"/>
              <a:ea typeface="Calibri" panose="020F0502020204030204" pitchFamily="34" charset="0"/>
              <a:cs typeface="Calibri" panose="020F0502020204030204" pitchFamily="34" charset="0"/>
            </a:rPr>
            <a:t>uses the same process to detect a specific disorder that has a high probability of being passed down from parents to their offspring.</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141873DA-F28B-E442-80D6-FC119AC5A439}">
      <dgm:prSet/>
      <dgm:spPr/>
      <dgm:t>
        <a:bodyPr/>
        <a:lstStyle/>
        <a:p>
          <a:r>
            <a:rPr lang="en-US" b="1" i="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b="1" i="0" dirty="0" err="1">
              <a:latin typeface="Calibri" panose="020F0502020204030204" pitchFamily="34" charset="0"/>
              <a:ea typeface="Calibri" panose="020F0502020204030204" pitchFamily="34" charset="0"/>
              <a:cs typeface="Calibri" panose="020F0502020204030204" pitchFamily="34" charset="0"/>
            </a:rPr>
            <a:t>eSET</a:t>
          </a:r>
          <a:r>
            <a:rPr lang="en-US" b="1" i="0" dirty="0">
              <a:latin typeface="Calibri" panose="020F0502020204030204" pitchFamily="34" charset="0"/>
              <a:ea typeface="Calibri" panose="020F0502020204030204" pitchFamily="34" charset="0"/>
              <a:cs typeface="Calibri" panose="020F0502020204030204" pitchFamily="34" charset="0"/>
            </a:rPr>
            <a:t>)</a:t>
          </a:r>
          <a:r>
            <a:rPr lang="en-US" b="0" i="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the intended parent or surrogate, with the intention of achieving a singleton pregnancy. This approach is chosen to minimize the risks associated with multiple pregnancies, such as premature birth, low birth weight, and other complications for both the mother and the babies.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122EB43D-C051-1E4A-99DA-C9B1DBB25EED}" type="sibTrans" cxnId="{6C525ADF-74E8-944A-BA1F-696C356711E8}">
      <dgm:prSet/>
      <dgm:spPr/>
      <dgm:t>
        <a:bodyPr/>
        <a:lstStyle/>
        <a:p>
          <a:endParaRPr lang="en-US"/>
        </a:p>
      </dgm:t>
    </dgm:pt>
    <dgm:pt modelId="{69C43983-7F81-8D43-AEB9-3F3163BE31B3}" type="parTrans" cxnId="{6C525ADF-74E8-944A-BA1F-696C356711E8}">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ScaleY="95441" custLinFactNeighborX="656" custLinFactNeighborY="-8138">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050"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ZA" altLang="zh-CN" b="1" i="0" dirty="0">
              <a:latin typeface="Calibri" panose="020F0502020204030204" pitchFamily="34" charset="0"/>
              <a:cs typeface="Calibri" panose="020F0502020204030204" pitchFamily="34" charset="0"/>
            </a:rPr>
            <a:t>Sperm Donor Age at Registration (1991-2016)</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CA" dirty="0">
              <a:latin typeface="Calibri" panose="020F0502020204030204" pitchFamily="34" charset="0"/>
              <a:cs typeface="Calibri" panose="020F0502020204030204" pitchFamily="34" charset="0"/>
            </a:rPr>
            <a:t>Partner Age (2017-2018)</a:t>
          </a: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BFCC029E-EB6C-46D9-B2F3-879E897F3185}">
      <dgm:prSet/>
      <dgm:spPr/>
      <dgm:t>
        <a:bodyPr/>
        <a:lstStyle/>
        <a:p>
          <a:r>
            <a:rPr lang="en-CA" dirty="0">
              <a:latin typeface="Calibri" panose="020F0502020204030204" pitchFamily="34" charset="0"/>
              <a:cs typeface="Calibri" panose="020F0502020204030204" pitchFamily="34" charset="0"/>
            </a:rPr>
            <a:t>Patient Age at Treatment (in 1991-2018)</a:t>
          </a:r>
        </a:p>
      </dgm:t>
    </dgm:pt>
    <dgm:pt modelId="{AD5FC2A7-1C3B-475B-BFE8-C8337C2EF6C9}" type="parTrans" cxnId="{9ED5D83E-2BB9-4761-9D19-26323DE2A803}">
      <dgm:prSet/>
      <dgm:spPr/>
      <dgm:t>
        <a:bodyPr/>
        <a:lstStyle/>
        <a:p>
          <a:endParaRPr lang="zh-CN" altLang="en-US"/>
        </a:p>
      </dgm:t>
    </dgm:pt>
    <dgm:pt modelId="{AECDB632-6AEB-44FF-AFAD-8F9724F9D04B}" type="sibTrans" cxnId="{9ED5D83E-2BB9-4761-9D19-26323DE2A803}">
      <dgm:prSet/>
      <dgm:spPr/>
      <dgm:t>
        <a:bodyPr/>
        <a:lstStyle/>
        <a:p>
          <a:endParaRPr lang="zh-CN" alt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120BD8B1-5CC8-4A12-8F18-EE4AE904C7DF}" type="pres">
      <dgm:prSet presAssocID="{122EB43D-C051-1E4A-99DA-C9B1DBB25EED}" presName="spacer" presStyleCnt="0"/>
      <dgm:spPr/>
    </dgm:pt>
    <dgm:pt modelId="{D0E766F0-C54C-4090-832B-6BA3E04923DC}" type="pres">
      <dgm:prSet presAssocID="{BFCC029E-EB6C-46D9-B2F3-879E897F3185}" presName="parentText" presStyleLbl="node1" presStyleIdx="2" presStyleCnt="3" custLinFactNeighborY="52916">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9ED5D83E-2BB9-4761-9D19-26323DE2A803}" srcId="{10EC020B-0AFB-7C49-97EF-2A7212DBC48C}" destId="{BFCC029E-EB6C-46D9-B2F3-879E897F3185}" srcOrd="2" destOrd="0" parTransId="{AD5FC2A7-1C3B-475B-BFE8-C8337C2EF6C9}" sibTransId="{AECDB632-6AEB-44FF-AFAD-8F9724F9D04B}"/>
    <dgm:cxn modelId="{2694A365-AD10-9746-950A-76890E0B346D}" srcId="{10EC020B-0AFB-7C49-97EF-2A7212DBC48C}" destId="{7229CF79-8CB4-9A4B-8ED6-13E7CE9EEB47}" srcOrd="0" destOrd="0" parTransId="{8A5DB320-ECF7-3640-8EA9-821345B92DE4}" sibTransId="{9D37AD2E-6D46-FF43-B552-CABB1A7750D4}"/>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D99DD7D7-7554-4525-A8B6-C276EF6CC325}" type="presOf" srcId="{BFCC029E-EB6C-46D9-B2F3-879E897F3185}" destId="{D0E766F0-C54C-4090-832B-6BA3E04923DC}"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3B7AACE9-FE25-4B24-BD99-323C87D09CA5}" type="presParOf" srcId="{81C4ED96-039D-234F-9C58-B4CC7390B6AF}" destId="{120BD8B1-5CC8-4A12-8F18-EE4AE904C7DF}" srcOrd="3" destOrd="0" presId="urn:microsoft.com/office/officeart/2005/8/layout/vList2"/>
    <dgm:cxn modelId="{7EF12245-CA86-4748-B357-9C9EFB5DCEE0}" type="presParOf" srcId="{81C4ED96-039D-234F-9C58-B4CC7390B6AF}" destId="{D0E766F0-C54C-4090-832B-6BA3E04923D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Early Outcome (</a:t>
          </a:r>
          <a:r>
            <a:rPr lang="en-US" b="1" i="0" dirty="0">
              <a:latin typeface="Calibri" panose="020F0502020204030204" pitchFamily="34" charset="0"/>
              <a:ea typeface="Calibri" panose="020F0502020204030204" pitchFamily="34" charset="0"/>
              <a:cs typeface="Calibri" panose="020F0502020204030204" pitchFamily="34" charset="0"/>
            </a:rPr>
            <a:t>Binary): 0 for failure 1 for intrauterine </a:t>
          </a:r>
          <a:r>
            <a:rPr lang="en-US" b="1" i="0" dirty="0" err="1">
              <a:latin typeface="Calibri" panose="020F0502020204030204" pitchFamily="34" charset="0"/>
              <a:ea typeface="Calibri" panose="020F0502020204030204" pitchFamily="34" charset="0"/>
              <a:cs typeface="Calibri" panose="020F0502020204030204" pitchFamily="34" charset="0"/>
            </a:rPr>
            <a:t>foetal</a:t>
          </a:r>
          <a:r>
            <a:rPr lang="en-US" b="1" i="0" dirty="0">
              <a:latin typeface="Calibri" panose="020F0502020204030204" pitchFamily="34" charset="0"/>
              <a:ea typeface="Calibri" panose="020F0502020204030204" pitchFamily="34" charset="0"/>
              <a:cs typeface="Calibri" panose="020F0502020204030204" pitchFamily="34" charset="0"/>
            </a:rPr>
            <a:t> pulsation seen</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CA" b="1" dirty="0">
              <a:latin typeface="Calibri" panose="020F0502020204030204" pitchFamily="34" charset="0"/>
              <a:ea typeface="Calibri" panose="020F0502020204030204" pitchFamily="34" charset="0"/>
              <a:cs typeface="Calibri" panose="020F0502020204030204" pitchFamily="34" charset="0"/>
            </a:rPr>
            <a:t>Live Birth Occurrence (Binary</a:t>
          </a:r>
          <a:r>
            <a:rPr lang="en-CA" dirty="0">
              <a:latin typeface="Calibri" panose="020F0502020204030204" pitchFamily="34" charset="0"/>
              <a:ea typeface="Calibri" panose="020F0502020204030204" pitchFamily="34" charset="0"/>
              <a:cs typeface="Calibri" panose="020F0502020204030204" pitchFamily="34" charset="0"/>
            </a:rPr>
            <a:t>):</a:t>
          </a:r>
          <a:r>
            <a:rPr lang="en-US" b="1" i="0" dirty="0">
              <a:latin typeface="Calibri" panose="020F0502020204030204" pitchFamily="34" charset="0"/>
              <a:ea typeface="Calibri" panose="020F0502020204030204" pitchFamily="34" charset="0"/>
              <a:cs typeface="Calibri" panose="020F0502020204030204" pitchFamily="34" charset="0"/>
            </a:rPr>
            <a:t>0 for failure 1 for live birth seen</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dgm:spPr/>
      <dgm:t>
        <a:bodyPr/>
        <a:lstStyle/>
        <a:p>
          <a:r>
            <a:rPr lang="en-CA" b="1"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b="0" dirty="0">
              <a:latin typeface="Calibri" panose="020F0502020204030204" pitchFamily="34" charset="0"/>
              <a:ea typeface="Calibri" panose="020F0502020204030204" pitchFamily="34" charset="0"/>
              <a:cs typeface="Calibri" panose="020F0502020204030204" pitchFamily="34" charset="0"/>
            </a:rPr>
            <a:t>'Between 3.0kg and 3.49Kg’ converted to </a:t>
          </a:r>
          <a:r>
            <a:rPr lang="en-US" b="0" dirty="0" err="1">
              <a:latin typeface="Calibri" panose="020F0502020204030204" pitchFamily="34" charset="0"/>
              <a:ea typeface="Calibri" panose="020F0502020204030204" pitchFamily="34" charset="0"/>
              <a:cs typeface="Calibri" panose="020F0502020204030204" pitchFamily="34" charset="0"/>
            </a:rPr>
            <a:t>numerial</a:t>
          </a:r>
          <a:r>
            <a:rPr lang="en-US" b="0" dirty="0">
              <a:latin typeface="Calibri" panose="020F0502020204030204" pitchFamily="34" charset="0"/>
              <a:ea typeface="Calibri" panose="020F0502020204030204" pitchFamily="34" charset="0"/>
              <a:cs typeface="Calibri" panose="020F0502020204030204" pitchFamily="34" charset="0"/>
            </a:rPr>
            <a:t> type 3.0 </a:t>
          </a:r>
          <a:endParaRPr lang="en-CA" b="1"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X="-26475" custLinFactNeighborY="70945">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050"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Lst>
  <dgm:cxnLst>
    <dgm:cxn modelId="{024363B7-3447-B24B-919D-C82326052F41}" type="presOf" srcId="{10EC020B-0AFB-7C49-97EF-2A7212DBC48C}" destId="{81C4ED96-039D-234F-9C58-B4CC7390B6A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466495"/>
          <a:ext cx="1391919"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i="0" kern="1200" dirty="0">
              <a:latin typeface="Calibri" panose="020F0502020204030204" pitchFamily="34" charset="0"/>
              <a:cs typeface="Calibri" panose="020F0502020204030204" pitchFamily="34" charset="0"/>
            </a:rPr>
            <a:t>Why Infertility Treatment matters to the Sustainability of Human Civilization</a:t>
          </a:r>
          <a:endParaRPr lang="zh-CN" sz="1200" b="1" i="0" kern="1200" dirty="0">
            <a:latin typeface="Calibri" panose="020F0502020204030204" pitchFamily="34" charset="0"/>
            <a:cs typeface="Calibri" panose="020F0502020204030204" pitchFamily="34" charset="0"/>
          </a:endParaRPr>
        </a:p>
      </dsp:txBody>
      <dsp:txXfrm>
        <a:off x="59399" y="525894"/>
        <a:ext cx="1273121" cy="1098002"/>
      </dsp:txXfrm>
    </dsp:sp>
    <dsp:sp modelId="{34D4729A-2545-8845-87A7-36A13DF29687}">
      <dsp:nvSpPr>
        <dsp:cNvPr id="0" name=""/>
        <dsp:cNvSpPr/>
      </dsp:nvSpPr>
      <dsp:spPr>
        <a:xfrm>
          <a:off x="0" y="2307025"/>
          <a:ext cx="1391919" cy="12168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i="0" kern="1200" dirty="0">
              <a:latin typeface="Calibri" panose="020F0502020204030204" pitchFamily="34" charset="0"/>
              <a:cs typeface="Calibri" panose="020F0502020204030204" pitchFamily="34" charset="0"/>
            </a:rPr>
            <a:t>What value this project provides </a:t>
          </a:r>
          <a:endParaRPr lang="en-CA" sz="1400" b="1" kern="1200" dirty="0">
            <a:latin typeface="Calibri" panose="020F0502020204030204" pitchFamily="34" charset="0"/>
            <a:cs typeface="Calibri" panose="020F0502020204030204" pitchFamily="34" charset="0"/>
          </a:endParaRPr>
        </a:p>
      </dsp:txBody>
      <dsp:txXfrm>
        <a:off x="59399" y="2366424"/>
        <a:ext cx="1273121"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19584"/>
          <a:ext cx="3427044" cy="10826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1991-2016: </a:t>
          </a:r>
          <a:r>
            <a:rPr lang="en-US" altLang="zh-CN" sz="1000" b="0" i="0" kern="120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000" b="0" i="0" kern="1200" dirty="0">
            <a:latin typeface="Calibri" panose="020F0502020204030204" pitchFamily="34" charset="0"/>
            <a:cs typeface="Calibri" panose="020F0502020204030204" pitchFamily="34" charset="0"/>
          </a:endParaRPr>
        </a:p>
      </dsp:txBody>
      <dsp:txXfrm>
        <a:off x="52849" y="172433"/>
        <a:ext cx="3321346" cy="976917"/>
      </dsp:txXfrm>
    </dsp:sp>
    <dsp:sp modelId="{B3458736-3F55-5746-BE67-CDC26CE59817}">
      <dsp:nvSpPr>
        <dsp:cNvPr id="0" name=""/>
        <dsp:cNvSpPr/>
      </dsp:nvSpPr>
      <dsp:spPr>
        <a:xfrm>
          <a:off x="0" y="1231000"/>
          <a:ext cx="3427044" cy="1082615"/>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2017-2018: </a:t>
          </a:r>
          <a:r>
            <a:rPr lang="en-US" altLang="zh-CN" sz="1000" b="0" i="0" kern="120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000" b="0" kern="1200" dirty="0">
            <a:latin typeface="Calibri" panose="020F0502020204030204" pitchFamily="34" charset="0"/>
            <a:cs typeface="Calibri" panose="020F0502020204030204" pitchFamily="34" charset="0"/>
          </a:endParaRPr>
        </a:p>
      </dsp:txBody>
      <dsp:txXfrm>
        <a:off x="52849" y="1283849"/>
        <a:ext cx="3321346" cy="976917"/>
      </dsp:txXfrm>
    </dsp:sp>
    <dsp:sp modelId="{34D4729A-2545-8845-87A7-36A13DF29687}">
      <dsp:nvSpPr>
        <dsp:cNvPr id="0" name=""/>
        <dsp:cNvSpPr/>
      </dsp:nvSpPr>
      <dsp:spPr>
        <a:xfrm>
          <a:off x="0" y="2462000"/>
          <a:ext cx="3427044" cy="1082615"/>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CA" sz="1000" b="0" i="0" kern="1200" dirty="0">
              <a:latin typeface="Calibri" panose="020F0502020204030204" pitchFamily="34" charset="0"/>
              <a:cs typeface="Calibri" panose="020F0502020204030204" pitchFamily="34" charset="0"/>
            </a:rPr>
            <a:t>For 1991-2016 data, only cycles that </a:t>
          </a:r>
          <a:r>
            <a:rPr lang="en-CA" sz="1000" b="1" i="0" kern="1200" dirty="0">
              <a:latin typeface="Calibri" panose="020F0502020204030204" pitchFamily="34" charset="0"/>
              <a:cs typeface="Calibri" panose="020F0502020204030204" pitchFamily="34" charset="0"/>
            </a:rPr>
            <a:t>use egg from patient and sperm from donors </a:t>
          </a:r>
          <a:r>
            <a:rPr lang="en-CA" sz="1000" b="0" i="0" kern="1200" dirty="0">
              <a:latin typeface="Calibri" panose="020F0502020204030204" pitchFamily="34" charset="0"/>
              <a:cs typeface="Calibri" panose="020F0502020204030204" pitchFamily="34" charset="0"/>
            </a:rPr>
            <a:t>are kept to study the effect of male age on fertility success</a:t>
          </a:r>
        </a:p>
        <a:p>
          <a:pPr marL="0" lvl="0" indent="0" algn="l" defTabSz="444500">
            <a:lnSpc>
              <a:spcPct val="90000"/>
            </a:lnSpc>
            <a:spcBef>
              <a:spcPct val="0"/>
            </a:spcBef>
            <a:spcAft>
              <a:spcPct val="35000"/>
            </a:spcAft>
            <a:buNone/>
          </a:pPr>
          <a:r>
            <a:rPr lang="en-CA" sz="1000" b="0" i="0" kern="1200" dirty="0">
              <a:latin typeface="Calibri" panose="020F0502020204030204" pitchFamily="34" charset="0"/>
              <a:cs typeface="Calibri" panose="020F0502020204030204" pitchFamily="34" charset="0"/>
            </a:rPr>
            <a:t>For 2017-2018 data, only cycles that use </a:t>
          </a:r>
          <a:r>
            <a:rPr lang="en-CA" sz="1000" b="1" i="0" kern="1200" dirty="0">
              <a:latin typeface="Calibri" panose="020F0502020204030204" pitchFamily="34" charset="0"/>
              <a:cs typeface="Calibri" panose="020F0502020204030204" pitchFamily="34" charset="0"/>
            </a:rPr>
            <a:t>egg from patient and sperm from male partners </a:t>
          </a:r>
          <a:r>
            <a:rPr lang="en-CA" sz="1000" b="0" i="0" kern="1200" dirty="0">
              <a:latin typeface="Calibri" panose="020F0502020204030204" pitchFamily="34" charset="0"/>
              <a:cs typeface="Calibri" panose="020F0502020204030204" pitchFamily="34" charset="0"/>
            </a:rPr>
            <a:t>are kept to study the effect of ethnic factors in addition to males’ age </a:t>
          </a:r>
          <a:endParaRPr lang="en-CA" sz="1000" kern="1200" dirty="0">
            <a:latin typeface="Calibri" panose="020F0502020204030204" pitchFamily="34" charset="0"/>
            <a:cs typeface="Calibri" panose="020F0502020204030204" pitchFamily="34" charset="0"/>
          </a:endParaRPr>
        </a:p>
      </dsp:txBody>
      <dsp:txXfrm>
        <a:off x="52849" y="2514849"/>
        <a:ext cx="3321346" cy="976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2466" y="615220"/>
          <a:ext cx="1956725" cy="117403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ZA" altLang="zh-CN" sz="900" b="1" i="0" kern="120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donors’ sperm and thus have data available in sperm donor age at registration. For 2017-2018 data, keep cycles that used partners’ sperm and thus have data available in Partner Age</a:t>
          </a:r>
          <a:endParaRPr lang="zh-CN" altLang="en-US" sz="900" b="1" i="0" kern="1200" dirty="0">
            <a:latin typeface="Calibri" panose="020F0502020204030204" pitchFamily="34" charset="0"/>
            <a:cs typeface="Calibri" panose="020F0502020204030204" pitchFamily="34" charset="0"/>
          </a:endParaRPr>
        </a:p>
      </dsp:txBody>
      <dsp:txXfrm>
        <a:off x="2466" y="615220"/>
        <a:ext cx="1956725" cy="1174035"/>
      </dsp:txXfrm>
    </dsp:sp>
    <dsp:sp modelId="{42DB17D6-AC3F-0A4A-870E-9762A08C3894}">
      <dsp:nvSpPr>
        <dsp:cNvPr id="0" name=""/>
        <dsp:cNvSpPr/>
      </dsp:nvSpPr>
      <dsp:spPr>
        <a:xfrm>
          <a:off x="2154864" y="615220"/>
          <a:ext cx="1956725" cy="1174035"/>
        </a:xfrm>
        <a:prstGeom prst="rect">
          <a:avLst/>
        </a:prstGeom>
        <a:solidFill>
          <a:schemeClr val="accent2">
            <a:hueOff val="2000012"/>
            <a:satOff val="2564"/>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kern="120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sp:txBody>
      <dsp:txXfrm>
        <a:off x="2154864" y="615220"/>
        <a:ext cx="1956725" cy="1174035"/>
      </dsp:txXfrm>
    </dsp:sp>
    <dsp:sp modelId="{61A887F1-BB52-D444-93E2-55D33271A0D1}">
      <dsp:nvSpPr>
        <dsp:cNvPr id="0" name=""/>
        <dsp:cNvSpPr/>
      </dsp:nvSpPr>
      <dsp:spPr>
        <a:xfrm>
          <a:off x="4307262" y="615220"/>
          <a:ext cx="1956725" cy="1174035"/>
        </a:xfrm>
        <a:prstGeom prst="rect">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kern="1200" dirty="0">
              <a:latin typeface="Calibri" panose="020F0502020204030204" pitchFamily="34" charset="0"/>
              <a:ea typeface="Calibri" panose="020F0502020204030204" pitchFamily="34" charset="0"/>
              <a:cs typeface="Calibri" panose="020F0502020204030204" pitchFamily="34" charset="0"/>
            </a:rPr>
            <a:t>For Sperm Age at Registration, denote the math range according to the text descriptions. For Partner Age and Patient Age at Treatment, drop the records that contain null values and 999 for data missing</a:t>
          </a:r>
        </a:p>
      </dsp:txBody>
      <dsp:txXfrm>
        <a:off x="4307262" y="615220"/>
        <a:ext cx="1956725" cy="1174035"/>
      </dsp:txXfrm>
    </dsp:sp>
    <dsp:sp modelId="{8C72CD3A-51CC-3842-853B-BE4D966C715F}">
      <dsp:nvSpPr>
        <dsp:cNvPr id="0" name=""/>
        <dsp:cNvSpPr/>
      </dsp:nvSpPr>
      <dsp:spPr>
        <a:xfrm>
          <a:off x="6459660" y="615220"/>
          <a:ext cx="1956725" cy="1174035"/>
        </a:xfrm>
        <a:prstGeom prst="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kern="120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kern="1200" dirty="0" err="1">
              <a:latin typeface="Calibri" panose="020F0502020204030204" pitchFamily="34" charset="0"/>
              <a:ea typeface="Calibri" panose="020F0502020204030204" pitchFamily="34" charset="0"/>
              <a:cs typeface="Calibri" panose="020F0502020204030204" pitchFamily="34" charset="0"/>
            </a:rPr>
            <a:t>is_ICSI</a:t>
          </a:r>
          <a:r>
            <a:rPr lang="en-CA" sz="900" kern="120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sp:txBody>
      <dsp:txXfrm>
        <a:off x="6459660" y="615220"/>
        <a:ext cx="1956725" cy="1174035"/>
      </dsp:txXfrm>
    </dsp:sp>
    <dsp:sp modelId="{4F89826F-1DCC-F642-9612-81B7583C5516}">
      <dsp:nvSpPr>
        <dsp:cNvPr id="0" name=""/>
        <dsp:cNvSpPr/>
      </dsp:nvSpPr>
      <dsp:spPr>
        <a:xfrm>
          <a:off x="937311" y="1998511"/>
          <a:ext cx="1956725" cy="1174035"/>
        </a:xfrm>
        <a:prstGeom prst="rect">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ZA" sz="900" kern="120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values are drooped, such as treatment type, Sperm From and Egg From</a:t>
          </a:r>
          <a:endParaRPr lang="en-US" sz="900" kern="1200" dirty="0">
            <a:latin typeface="Calibri" panose="020F0502020204030204" pitchFamily="34" charset="0"/>
            <a:ea typeface="Calibri" panose="020F0502020204030204" pitchFamily="34" charset="0"/>
            <a:cs typeface="Calibri" panose="020F0502020204030204" pitchFamily="34" charset="0"/>
          </a:endParaRPr>
        </a:p>
      </dsp:txBody>
      <dsp:txXfrm>
        <a:off x="937311" y="1998511"/>
        <a:ext cx="1956725" cy="1174035"/>
      </dsp:txXfrm>
    </dsp:sp>
    <dsp:sp modelId="{F93D97F2-6989-6740-9FA1-95C7FA831722}">
      <dsp:nvSpPr>
        <dsp:cNvPr id="0" name=""/>
        <dsp:cNvSpPr/>
      </dsp:nvSpPr>
      <dsp:spPr>
        <a:xfrm>
          <a:off x="3223627" y="1984927"/>
          <a:ext cx="1956725" cy="1174035"/>
        </a:xfrm>
        <a:prstGeom prst="rect">
          <a:avLst/>
        </a:prstGeom>
        <a:solidFill>
          <a:schemeClr val="accent2">
            <a:hueOff val="10000058"/>
            <a:satOff val="12821"/>
            <a:lumOff val="3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Arial" panose="020B0604020202020204" pitchFamily="34" charset="0"/>
            <a:buNone/>
          </a:pPr>
          <a:r>
            <a:rPr lang="en-ZA" sz="900" kern="120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endParaRPr lang="en-US" sz="900" kern="1200" dirty="0">
            <a:latin typeface="Calibri" panose="020F0502020204030204" pitchFamily="34" charset="0"/>
            <a:ea typeface="Calibri" panose="020F0502020204030204" pitchFamily="34" charset="0"/>
            <a:cs typeface="Calibri" panose="020F0502020204030204" pitchFamily="34" charset="0"/>
          </a:endParaRPr>
        </a:p>
      </dsp:txBody>
      <dsp:txXfrm>
        <a:off x="3223627" y="1984927"/>
        <a:ext cx="1956725" cy="1174035"/>
      </dsp:txXfrm>
    </dsp:sp>
    <dsp:sp modelId="{971BCAA6-B4C0-A24F-A235-F165FD5DA4F7}">
      <dsp:nvSpPr>
        <dsp:cNvPr id="0" name=""/>
        <dsp:cNvSpPr/>
      </dsp:nvSpPr>
      <dsp:spPr>
        <a:xfrm>
          <a:off x="5515344" y="1984927"/>
          <a:ext cx="1956725" cy="1174035"/>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kern="120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kern="120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endParaRPr lang="en-US" sz="900" kern="1200" dirty="0">
            <a:latin typeface="Calibri" panose="020F0502020204030204" pitchFamily="34" charset="0"/>
            <a:ea typeface="Calibri" panose="020F0502020204030204" pitchFamily="34" charset="0"/>
            <a:cs typeface="Calibri" panose="020F0502020204030204" pitchFamily="34" charset="0"/>
          </a:endParaRPr>
        </a:p>
      </dsp:txBody>
      <dsp:txXfrm>
        <a:off x="5515344" y="1984927"/>
        <a:ext cx="1956725" cy="117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0" y="177012"/>
          <a:ext cx="2630891" cy="15785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sz="1000" b="0" i="0" kern="1200" dirty="0">
              <a:latin typeface="Calibri" panose="020F0502020204030204" pitchFamily="34" charset="0"/>
              <a:cs typeface="Calibri" panose="020F0502020204030204" pitchFamily="34" charset="0"/>
            </a:rPr>
            <a:t>(birth and early outcome)</a:t>
          </a:r>
          <a:endParaRPr lang="zh-CN" sz="1000" b="1" i="0" kern="1200" dirty="0">
            <a:latin typeface="Calibri" panose="020F0502020204030204" pitchFamily="34" charset="0"/>
            <a:cs typeface="Calibri" panose="020F0502020204030204" pitchFamily="34" charset="0"/>
          </a:endParaRPr>
        </a:p>
      </dsp:txBody>
      <dsp:txXfrm>
        <a:off x="0" y="177012"/>
        <a:ext cx="2630891" cy="1578534"/>
      </dsp:txXfrm>
    </dsp:sp>
    <dsp:sp modelId="{61A887F1-BB52-D444-93E2-55D33271A0D1}">
      <dsp:nvSpPr>
        <dsp:cNvPr id="0" name=""/>
        <dsp:cNvSpPr/>
      </dsp:nvSpPr>
      <dsp:spPr>
        <a:xfrm>
          <a:off x="2893980" y="177012"/>
          <a:ext cx="2630891" cy="1578534"/>
        </a:xfrm>
        <a:prstGeom prst="rect">
          <a:avLst/>
        </a:prstGeom>
        <a:solidFill>
          <a:schemeClr val="accent2">
            <a:hueOff val="2400014"/>
            <a:satOff val="3077"/>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Multivariate Logistic Regression </a:t>
          </a:r>
          <a:r>
            <a:rPr lang="en-US" altLang="zh-CN" sz="1000" b="0" i="0" kern="120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sz="1000" kern="1200" dirty="0">
            <a:latin typeface="Calibri"/>
            <a:ea typeface="Calibri"/>
            <a:cs typeface="Calibri"/>
          </a:endParaRPr>
        </a:p>
      </dsp:txBody>
      <dsp:txXfrm>
        <a:off x="2893980" y="177012"/>
        <a:ext cx="2630891" cy="1578534"/>
      </dsp:txXfrm>
    </dsp:sp>
    <dsp:sp modelId="{8C72CD3A-51CC-3842-853B-BE4D966C715F}">
      <dsp:nvSpPr>
        <dsp:cNvPr id="0" name=""/>
        <dsp:cNvSpPr/>
      </dsp:nvSpPr>
      <dsp:spPr>
        <a:xfrm>
          <a:off x="5787960" y="177012"/>
          <a:ext cx="2630891" cy="1578534"/>
        </a:xfrm>
        <a:prstGeom prst="rect">
          <a:avLst/>
        </a:prstGeom>
        <a:solidFill>
          <a:schemeClr val="accent2">
            <a:hueOff val="4800028"/>
            <a:satOff val="6154"/>
            <a:lumOff val="1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b="1" i="0" kern="1200" dirty="0">
              <a:latin typeface="Calibri"/>
              <a:ea typeface="Calibri"/>
              <a:cs typeface="Calibri"/>
            </a:rPr>
            <a:t>Difference-in-difference regression</a:t>
          </a:r>
          <a:r>
            <a:rPr lang="en-US" sz="1000" b="0" i="0" kern="1200" dirty="0">
              <a:latin typeface="Calibri"/>
              <a:ea typeface="Calibri"/>
              <a:cs typeface="Calibri"/>
            </a:rPr>
            <a:t>: on top of the multivariate logistic regression, create treatment and interaction terms to test whether the 2009 reform has positive effects on treatment outcomes</a:t>
          </a:r>
          <a:endParaRPr lang="en-CA" sz="1000" b="0" kern="1200" dirty="0">
            <a:latin typeface="Calibri"/>
            <a:ea typeface="Calibri"/>
            <a:cs typeface="Calibri"/>
          </a:endParaRPr>
        </a:p>
      </dsp:txBody>
      <dsp:txXfrm>
        <a:off x="5787960" y="177012"/>
        <a:ext cx="2630891" cy="1578534"/>
      </dsp:txXfrm>
    </dsp:sp>
    <dsp:sp modelId="{4F89826F-1DCC-F642-9612-81B7583C5516}">
      <dsp:nvSpPr>
        <dsp:cNvPr id="0" name=""/>
        <dsp:cNvSpPr/>
      </dsp:nvSpPr>
      <dsp:spPr>
        <a:xfrm>
          <a:off x="0" y="2036899"/>
          <a:ext cx="2630891" cy="1578534"/>
        </a:xfrm>
        <a:prstGeom prst="rect">
          <a:avLst/>
        </a:prstGeom>
        <a:solidFill>
          <a:schemeClr val="accent2">
            <a:hueOff val="7200042"/>
            <a:satOff val="923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panose="020F0502020204030204" pitchFamily="34" charset="0"/>
              <a:cs typeface="Calibri" panose="020F0502020204030204" pitchFamily="34" charset="0"/>
            </a:rPr>
            <a:t>Machine </a:t>
          </a:r>
          <a:r>
            <a:rPr lang="en-US" altLang="zh-CN" sz="1000" b="1" i="0" kern="1200" dirty="0">
              <a:effectLst/>
              <a:latin typeface="Calibri" panose="020F0502020204030204" pitchFamily="34" charset="0"/>
              <a:cs typeface="Calibri" panose="020F0502020204030204" pitchFamily="34" charset="0"/>
            </a:rPr>
            <a:t>Learning Prediction Models to predict successful birth and birth weight (Nice-to-have)</a:t>
          </a:r>
          <a:endParaRPr lang="en-US" sz="1000" kern="1200" dirty="0">
            <a:latin typeface="Calibri" panose="020F0502020204030204" pitchFamily="34" charset="0"/>
            <a:cs typeface="Calibri" panose="020F0502020204030204" pitchFamily="34" charset="0"/>
          </a:endParaRPr>
        </a:p>
      </dsp:txBody>
      <dsp:txXfrm>
        <a:off x="0" y="2036899"/>
        <a:ext cx="2630891" cy="1578534"/>
      </dsp:txXfrm>
    </dsp:sp>
    <dsp:sp modelId="{F93D97F2-6989-6740-9FA1-95C7FA831722}">
      <dsp:nvSpPr>
        <dsp:cNvPr id="0" name=""/>
        <dsp:cNvSpPr/>
      </dsp:nvSpPr>
      <dsp:spPr>
        <a:xfrm>
          <a:off x="2893980" y="2018636"/>
          <a:ext cx="2630891" cy="1578534"/>
        </a:xfrm>
        <a:prstGeom prst="rect">
          <a:avLst/>
        </a:prstGeom>
        <a:solidFill>
          <a:schemeClr val="accent2">
            <a:hueOff val="9600056"/>
            <a:satOff val="12308"/>
            <a:lumOff val="3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a:ea typeface="Calibri"/>
              <a:cs typeface="Calibri"/>
            </a:rPr>
            <a:t>Tree-Based Models: </a:t>
          </a:r>
          <a:r>
            <a:rPr lang="en-CA" sz="1000" b="0" i="0" kern="120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sz="1000" b="0" kern="1200" dirty="0">
            <a:latin typeface="Calibri"/>
            <a:ea typeface="Calibri"/>
            <a:cs typeface="Calibri"/>
          </a:endParaRPr>
        </a:p>
      </dsp:txBody>
      <dsp:txXfrm>
        <a:off x="2893980" y="2018636"/>
        <a:ext cx="2630891" cy="1578534"/>
      </dsp:txXfrm>
    </dsp:sp>
    <dsp:sp modelId="{971BCAA6-B4C0-A24F-A235-F165FD5DA4F7}">
      <dsp:nvSpPr>
        <dsp:cNvPr id="0" name=""/>
        <dsp:cNvSpPr/>
      </dsp:nvSpPr>
      <dsp:spPr>
        <a:xfrm>
          <a:off x="5787960" y="2018636"/>
          <a:ext cx="2630891" cy="157853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US" sz="1000" b="1" i="0" kern="1200" dirty="0">
              <a:effectLst/>
              <a:latin typeface="Calibri"/>
              <a:ea typeface="Calibri"/>
              <a:cs typeface="Calibri"/>
            </a:rPr>
            <a:t>K Nearest-Neighbors: </a:t>
          </a:r>
          <a:r>
            <a:rPr lang="en-US" sz="1000" b="0" i="0" kern="120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sz="1000" b="0" kern="1200" dirty="0">
            <a:latin typeface="Calibri"/>
            <a:ea typeface="Calibri"/>
            <a:cs typeface="Calibri"/>
          </a:endParaRPr>
        </a:p>
      </dsp:txBody>
      <dsp:txXfrm>
        <a:off x="5787960" y="2018636"/>
        <a:ext cx="2630891" cy="157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41812"/>
          <a:ext cx="3134767" cy="99148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altLang="zh-CN" sz="800" b="1" i="0" kern="1200" dirty="0">
              <a:latin typeface="Calibri" panose="020F0502020204030204" pitchFamily="34" charset="0"/>
              <a:ea typeface="Calibri" panose="020F0502020204030204" pitchFamily="34" charset="0"/>
              <a:cs typeface="Calibri" panose="020F0502020204030204" pitchFamily="34" charset="0"/>
            </a:rPr>
            <a:t>IVF (</a:t>
          </a:r>
          <a:r>
            <a:rPr lang="en-US" sz="800" b="1" i="0" kern="1200" dirty="0">
              <a:latin typeface="Calibri" panose="020F0502020204030204" pitchFamily="34" charset="0"/>
              <a:ea typeface="Calibri" panose="020F0502020204030204" pitchFamily="34" charset="0"/>
              <a:cs typeface="Calibri" panose="020F0502020204030204" pitchFamily="34" charset="0"/>
            </a:rPr>
            <a:t>In Vitro Fertilization</a:t>
          </a:r>
          <a:r>
            <a:rPr lang="en-US" sz="800" b="0" i="0" kern="1200" dirty="0">
              <a:latin typeface="Calibri" panose="020F0502020204030204" pitchFamily="34" charset="0"/>
              <a:ea typeface="Calibri" panose="020F0502020204030204" pitchFamily="34" charset="0"/>
              <a:cs typeface="Calibri" panose="020F0502020204030204" pitchFamily="34" charset="0"/>
            </a:rPr>
            <a:t>)</a:t>
          </a:r>
          <a:r>
            <a:rPr lang="en-US" altLang="zh-CN" sz="800" b="1" i="0" kern="1200" dirty="0">
              <a:latin typeface="Calibri" panose="020F0502020204030204" pitchFamily="34" charset="0"/>
              <a:ea typeface="Calibri" panose="020F0502020204030204" pitchFamily="34" charset="0"/>
              <a:cs typeface="Calibri" panose="020F0502020204030204" pitchFamily="34" charset="0"/>
            </a:rPr>
            <a:t>: </a:t>
          </a:r>
          <a:r>
            <a:rPr lang="en-US" sz="800" b="0" i="0" kern="120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a:t>
          </a:r>
        </a:p>
        <a:p>
          <a:pPr marL="0" lvl="0" indent="0" algn="l" defTabSz="355600">
            <a:lnSpc>
              <a:spcPct val="90000"/>
            </a:lnSpc>
            <a:spcBef>
              <a:spcPct val="0"/>
            </a:spcBef>
            <a:spcAft>
              <a:spcPct val="35000"/>
            </a:spcAft>
            <a:buNone/>
          </a:pPr>
          <a:r>
            <a:rPr lang="en-US" sz="800" b="1" i="0" kern="1200" dirty="0">
              <a:latin typeface="Calibri" panose="020F0502020204030204" pitchFamily="34" charset="0"/>
              <a:ea typeface="Calibri" panose="020F0502020204030204" pitchFamily="34" charset="0"/>
              <a:cs typeface="Calibri" panose="020F0502020204030204" pitchFamily="34" charset="0"/>
            </a:rPr>
            <a:t>ICSI (Intracytoplasmic Sperm Injection</a:t>
          </a:r>
          <a:r>
            <a:rPr lang="en-US" sz="800" b="0" i="0" kern="120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sz="800" b="1" i="0" kern="1200" dirty="0">
            <a:latin typeface="Calibri" panose="020F0502020204030204" pitchFamily="34" charset="0"/>
            <a:cs typeface="Calibri" panose="020F0502020204030204" pitchFamily="34" charset="0"/>
          </a:endParaRPr>
        </a:p>
      </dsp:txBody>
      <dsp:txXfrm>
        <a:off x="48401" y="190213"/>
        <a:ext cx="3037965" cy="894687"/>
      </dsp:txXfrm>
    </dsp:sp>
    <dsp:sp modelId="{B3458736-3F55-5746-BE67-CDC26CE59817}">
      <dsp:nvSpPr>
        <dsp:cNvPr id="0" name=""/>
        <dsp:cNvSpPr/>
      </dsp:nvSpPr>
      <dsp:spPr>
        <a:xfrm>
          <a:off x="0" y="1170408"/>
          <a:ext cx="3134767" cy="103885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b="1" i="0" kern="120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sz="800" b="1" i="0" kern="1200" dirty="0" err="1">
              <a:latin typeface="Calibri" panose="020F0502020204030204" pitchFamily="34" charset="0"/>
              <a:ea typeface="Calibri" panose="020F0502020204030204" pitchFamily="34" charset="0"/>
              <a:cs typeface="Calibri" panose="020F0502020204030204" pitchFamily="34" charset="0"/>
            </a:rPr>
            <a:t>eSET</a:t>
          </a:r>
          <a:r>
            <a:rPr lang="en-US" sz="800" b="1" i="0" kern="1200" dirty="0">
              <a:latin typeface="Calibri" panose="020F0502020204030204" pitchFamily="34" charset="0"/>
              <a:ea typeface="Calibri" panose="020F0502020204030204" pitchFamily="34" charset="0"/>
              <a:cs typeface="Calibri" panose="020F0502020204030204" pitchFamily="34" charset="0"/>
            </a:rPr>
            <a:t>)</a:t>
          </a:r>
          <a:r>
            <a:rPr lang="en-US" sz="800" b="0" i="0" kern="120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the intended parent or surrogate, with the intention of achieving a singleton pregnancy. This approach is chosen to minimize the risks associated with multiple pregnancies, such as premature birth, low birth weight, and other complications for both the mother and the babies.</a:t>
          </a:r>
          <a:endParaRPr lang="en-CA" sz="800" kern="1200" dirty="0">
            <a:latin typeface="Calibri" panose="020F0502020204030204" pitchFamily="34" charset="0"/>
            <a:ea typeface="Calibri" panose="020F0502020204030204" pitchFamily="34" charset="0"/>
            <a:cs typeface="Calibri" panose="020F0502020204030204" pitchFamily="34" charset="0"/>
          </a:endParaRPr>
        </a:p>
      </dsp:txBody>
      <dsp:txXfrm>
        <a:off x="50712" y="1221120"/>
        <a:ext cx="3033343" cy="937426"/>
      </dsp:txXfrm>
    </dsp:sp>
    <dsp:sp modelId="{34D4729A-2545-8845-87A7-36A13DF29687}">
      <dsp:nvSpPr>
        <dsp:cNvPr id="0" name=""/>
        <dsp:cNvSpPr/>
      </dsp:nvSpPr>
      <dsp:spPr>
        <a:xfrm>
          <a:off x="0" y="2264443"/>
          <a:ext cx="3134767" cy="103885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altLang="zh-CN" sz="800" b="1" kern="1200" dirty="0">
              <a:latin typeface="Calibri" panose="020F0502020204030204" pitchFamily="34" charset="0"/>
              <a:ea typeface="Calibri" panose="020F0502020204030204" pitchFamily="34" charset="0"/>
              <a:cs typeface="Calibri" panose="020F0502020204030204" pitchFamily="34" charset="0"/>
            </a:rPr>
            <a:t>Preimplantation Genetic Testing (PGT):PGT includes </a:t>
          </a:r>
        </a:p>
        <a:p>
          <a:pPr marL="0" lvl="0" indent="0" algn="l" defTabSz="355600">
            <a:lnSpc>
              <a:spcPct val="90000"/>
            </a:lnSpc>
            <a:spcBef>
              <a:spcPct val="0"/>
            </a:spcBef>
            <a:spcAft>
              <a:spcPct val="35000"/>
            </a:spcAft>
            <a:buNone/>
          </a:pPr>
          <a:r>
            <a:rPr lang="en-US" altLang="zh-CN" sz="800" b="1" kern="1200" dirty="0">
              <a:latin typeface="Calibri" panose="020F0502020204030204" pitchFamily="34" charset="0"/>
              <a:ea typeface="Calibri" panose="020F0502020204030204" pitchFamily="34" charset="0"/>
              <a:cs typeface="Calibri" panose="020F0502020204030204" pitchFamily="34" charset="0"/>
            </a:rPr>
            <a:t> 1.</a:t>
          </a:r>
          <a:r>
            <a:rPr lang="en-US" sz="800" b="1" i="0" kern="1200" dirty="0">
              <a:latin typeface="Calibri" panose="020F0502020204030204" pitchFamily="34" charset="0"/>
              <a:ea typeface="Calibri" panose="020F0502020204030204" pitchFamily="34" charset="0"/>
              <a:cs typeface="Calibri" panose="020F0502020204030204" pitchFamily="34" charset="0"/>
            </a:rPr>
            <a:t>PGS (</a:t>
          </a:r>
          <a:r>
            <a:rPr lang="en-US" altLang="zh-CN" sz="800" b="1" kern="1200" dirty="0">
              <a:latin typeface="Calibri" panose="020F0502020204030204" pitchFamily="34" charset="0"/>
              <a:ea typeface="Calibri" panose="020F0502020204030204" pitchFamily="34" charset="0"/>
              <a:cs typeface="Calibri" panose="020F0502020204030204" pitchFamily="34" charset="0"/>
            </a:rPr>
            <a:t>Preimplantation Genetic Screening)</a:t>
          </a:r>
          <a:r>
            <a:rPr lang="en-US" sz="800" b="1" i="0" kern="1200" dirty="0">
              <a:latin typeface="Calibri" panose="020F0502020204030204" pitchFamily="34" charset="0"/>
              <a:ea typeface="Calibri" panose="020F0502020204030204" pitchFamily="34" charset="0"/>
              <a:cs typeface="Calibri" panose="020F0502020204030204" pitchFamily="34" charset="0"/>
            </a:rPr>
            <a:t> </a:t>
          </a:r>
          <a:r>
            <a:rPr lang="en-US" sz="800" b="0" i="0" kern="1200" dirty="0">
              <a:latin typeface="Calibri" panose="020F0502020204030204" pitchFamily="34" charset="0"/>
              <a:ea typeface="Calibri" panose="020F0502020204030204" pitchFamily="34" charset="0"/>
              <a:cs typeface="Calibri" panose="020F0502020204030204" pitchFamily="34" charset="0"/>
            </a:rPr>
            <a:t>analyzes biopsied cells from the embryo to screen for potential genetic abnormalities when there are no known potentially inherited disorders. </a:t>
          </a:r>
        </a:p>
        <a:p>
          <a:pPr marL="0" lvl="0" indent="0" algn="l" defTabSz="355600">
            <a:lnSpc>
              <a:spcPct val="90000"/>
            </a:lnSpc>
            <a:spcBef>
              <a:spcPct val="0"/>
            </a:spcBef>
            <a:spcAft>
              <a:spcPct val="35000"/>
            </a:spcAft>
            <a:buNone/>
          </a:pPr>
          <a:r>
            <a:rPr lang="en-US" sz="800" b="1" i="0" kern="1200" dirty="0">
              <a:latin typeface="Calibri" panose="020F0502020204030204" pitchFamily="34" charset="0"/>
              <a:ea typeface="Calibri" panose="020F0502020204030204" pitchFamily="34" charset="0"/>
              <a:cs typeface="Calibri" panose="020F0502020204030204" pitchFamily="34" charset="0"/>
            </a:rPr>
            <a:t>2.PGD (</a:t>
          </a:r>
          <a:r>
            <a:rPr lang="en-US" altLang="zh-CN" sz="800" b="1" kern="1200" dirty="0">
              <a:latin typeface="Calibri" panose="020F0502020204030204" pitchFamily="34" charset="0"/>
              <a:ea typeface="Calibri" panose="020F0502020204030204" pitchFamily="34" charset="0"/>
              <a:cs typeface="Calibri" panose="020F0502020204030204" pitchFamily="34" charset="0"/>
            </a:rPr>
            <a:t>Preimplantation Genetic Diagnosis) </a:t>
          </a:r>
          <a:r>
            <a:rPr lang="en-US" sz="800" b="0" i="0" kern="1200" dirty="0">
              <a:latin typeface="Calibri" panose="020F0502020204030204" pitchFamily="34" charset="0"/>
              <a:ea typeface="Calibri" panose="020F0502020204030204" pitchFamily="34" charset="0"/>
              <a:cs typeface="Calibri" panose="020F0502020204030204" pitchFamily="34" charset="0"/>
            </a:rPr>
            <a:t>uses the same process to detect a specific disorder that has a high probability of being passed down from parents to their offspring.</a:t>
          </a:r>
          <a:endParaRPr lang="en-CA" sz="800" kern="1200" dirty="0">
            <a:latin typeface="Calibri" panose="020F0502020204030204" pitchFamily="34" charset="0"/>
            <a:ea typeface="Calibri" panose="020F0502020204030204" pitchFamily="34" charset="0"/>
            <a:cs typeface="Calibri" panose="020F0502020204030204" pitchFamily="34" charset="0"/>
          </a:endParaRPr>
        </a:p>
      </dsp:txBody>
      <dsp:txXfrm>
        <a:off x="50712" y="2315155"/>
        <a:ext cx="3033343" cy="9374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44932"/>
          <a:ext cx="2513702" cy="100693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ZA" altLang="zh-CN" sz="1800" b="1" i="0" kern="1200" dirty="0">
              <a:latin typeface="Calibri" panose="020F0502020204030204" pitchFamily="34" charset="0"/>
              <a:cs typeface="Calibri" panose="020F0502020204030204" pitchFamily="34" charset="0"/>
            </a:rPr>
            <a:t>Sperm Donor Age at Registration (1991-2016)</a:t>
          </a:r>
          <a:endParaRPr lang="zh-CN" sz="1800" b="1" i="0" kern="1200" dirty="0">
            <a:latin typeface="Calibri" panose="020F0502020204030204" pitchFamily="34" charset="0"/>
            <a:cs typeface="Calibri" panose="020F0502020204030204" pitchFamily="34" charset="0"/>
          </a:endParaRPr>
        </a:p>
      </dsp:txBody>
      <dsp:txXfrm>
        <a:off x="49154" y="94086"/>
        <a:ext cx="2415394" cy="908623"/>
      </dsp:txXfrm>
    </dsp:sp>
    <dsp:sp modelId="{B3458736-3F55-5746-BE67-CDC26CE59817}">
      <dsp:nvSpPr>
        <dsp:cNvPr id="0" name=""/>
        <dsp:cNvSpPr/>
      </dsp:nvSpPr>
      <dsp:spPr>
        <a:xfrm>
          <a:off x="0" y="1131135"/>
          <a:ext cx="2513702" cy="1006931"/>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latin typeface="Calibri" panose="020F0502020204030204" pitchFamily="34" charset="0"/>
              <a:cs typeface="Calibri" panose="020F0502020204030204" pitchFamily="34" charset="0"/>
            </a:rPr>
            <a:t>Partner Age (2017-2018)</a:t>
          </a:r>
        </a:p>
      </dsp:txBody>
      <dsp:txXfrm>
        <a:off x="49154" y="1180289"/>
        <a:ext cx="2415394" cy="908623"/>
      </dsp:txXfrm>
    </dsp:sp>
    <dsp:sp modelId="{D0E766F0-C54C-4090-832B-6BA3E04923DC}">
      <dsp:nvSpPr>
        <dsp:cNvPr id="0" name=""/>
        <dsp:cNvSpPr/>
      </dsp:nvSpPr>
      <dsp:spPr>
        <a:xfrm>
          <a:off x="0" y="2189906"/>
          <a:ext cx="2513702" cy="1006931"/>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latin typeface="Calibri" panose="020F0502020204030204" pitchFamily="34" charset="0"/>
              <a:cs typeface="Calibri" panose="020F0502020204030204" pitchFamily="34" charset="0"/>
            </a:rPr>
            <a:t>Patient Age at Treatment (in 1991-2018)</a:t>
          </a:r>
        </a:p>
      </dsp:txBody>
      <dsp:txXfrm>
        <a:off x="49154" y="2239060"/>
        <a:ext cx="2415394" cy="908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71478"/>
          <a:ext cx="2769939" cy="98638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b="1" i="0" kern="1200" dirty="0">
              <a:latin typeface="Calibri" panose="020F0502020204030204" pitchFamily="34" charset="0"/>
              <a:ea typeface="Calibri" panose="020F0502020204030204" pitchFamily="34" charset="0"/>
              <a:cs typeface="Calibri" panose="020F0502020204030204" pitchFamily="34" charset="0"/>
            </a:rPr>
            <a:t>Early Outcome (</a:t>
          </a:r>
          <a:r>
            <a:rPr lang="en-US" sz="1400" b="1" i="0" kern="1200" dirty="0">
              <a:latin typeface="Calibri" panose="020F0502020204030204" pitchFamily="34" charset="0"/>
              <a:ea typeface="Calibri" panose="020F0502020204030204" pitchFamily="34" charset="0"/>
              <a:cs typeface="Calibri" panose="020F0502020204030204" pitchFamily="34" charset="0"/>
            </a:rPr>
            <a:t>Binary): 0 for failure 1 for intrauterine </a:t>
          </a:r>
          <a:r>
            <a:rPr lang="en-US" sz="1400" b="1" i="0" kern="1200" dirty="0" err="1">
              <a:latin typeface="Calibri" panose="020F0502020204030204" pitchFamily="34" charset="0"/>
              <a:ea typeface="Calibri" panose="020F0502020204030204" pitchFamily="34" charset="0"/>
              <a:cs typeface="Calibri" panose="020F0502020204030204" pitchFamily="34" charset="0"/>
            </a:rPr>
            <a:t>foetal</a:t>
          </a:r>
          <a:r>
            <a:rPr lang="en-US" sz="1400" b="1" i="0" kern="1200" dirty="0">
              <a:latin typeface="Calibri" panose="020F0502020204030204" pitchFamily="34" charset="0"/>
              <a:ea typeface="Calibri" panose="020F0502020204030204" pitchFamily="34" charset="0"/>
              <a:cs typeface="Calibri" panose="020F0502020204030204" pitchFamily="34" charset="0"/>
            </a:rPr>
            <a:t> pulsation seen</a:t>
          </a:r>
          <a:endParaRPr lang="zh-CN" sz="1400" b="1" i="0" kern="1200" dirty="0">
            <a:latin typeface="Calibri" panose="020F0502020204030204" pitchFamily="34" charset="0"/>
            <a:cs typeface="Calibri" panose="020F0502020204030204" pitchFamily="34" charset="0"/>
          </a:endParaRPr>
        </a:p>
      </dsp:txBody>
      <dsp:txXfrm>
        <a:off x="48151" y="119629"/>
        <a:ext cx="2673637" cy="890081"/>
      </dsp:txXfrm>
    </dsp:sp>
    <dsp:sp modelId="{B3458736-3F55-5746-BE67-CDC26CE59817}">
      <dsp:nvSpPr>
        <dsp:cNvPr id="0" name=""/>
        <dsp:cNvSpPr/>
      </dsp:nvSpPr>
      <dsp:spPr>
        <a:xfrm>
          <a:off x="0" y="1090912"/>
          <a:ext cx="2769939" cy="986383"/>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400" kern="1200" dirty="0">
              <a:latin typeface="Calibri" panose="020F0502020204030204" pitchFamily="34" charset="0"/>
              <a:ea typeface="Calibri" panose="020F0502020204030204" pitchFamily="34" charset="0"/>
              <a:cs typeface="Calibri" panose="020F0502020204030204" pitchFamily="34" charset="0"/>
            </a:rPr>
            <a:t>):</a:t>
          </a:r>
          <a:r>
            <a:rPr lang="en-US" sz="1400" b="1" i="0" kern="1200" dirty="0">
              <a:latin typeface="Calibri" panose="020F0502020204030204" pitchFamily="34" charset="0"/>
              <a:ea typeface="Calibri" panose="020F0502020204030204" pitchFamily="34" charset="0"/>
              <a:cs typeface="Calibri" panose="020F0502020204030204" pitchFamily="34" charset="0"/>
            </a:rPr>
            <a:t>0 for failure 1 for live birth seen</a:t>
          </a:r>
          <a:endParaRPr lang="en-CA" sz="1400" kern="1200" dirty="0">
            <a:latin typeface="Calibri" panose="020F0502020204030204" pitchFamily="34" charset="0"/>
            <a:ea typeface="Calibri" panose="020F0502020204030204" pitchFamily="34" charset="0"/>
            <a:cs typeface="Calibri" panose="020F0502020204030204" pitchFamily="34" charset="0"/>
          </a:endParaRPr>
        </a:p>
      </dsp:txBody>
      <dsp:txXfrm>
        <a:off x="48151" y="1139063"/>
        <a:ext cx="2673637" cy="890081"/>
      </dsp:txXfrm>
    </dsp:sp>
    <dsp:sp modelId="{34D4729A-2545-8845-87A7-36A13DF29687}">
      <dsp:nvSpPr>
        <dsp:cNvPr id="0" name=""/>
        <dsp:cNvSpPr/>
      </dsp:nvSpPr>
      <dsp:spPr>
        <a:xfrm>
          <a:off x="0" y="2139153"/>
          <a:ext cx="2769939" cy="986383"/>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kern="1200"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400" b="0" kern="1200" dirty="0">
              <a:latin typeface="Calibri" panose="020F0502020204030204" pitchFamily="34" charset="0"/>
              <a:ea typeface="Calibri" panose="020F0502020204030204" pitchFamily="34" charset="0"/>
              <a:cs typeface="Calibri" panose="020F0502020204030204" pitchFamily="34" charset="0"/>
            </a:rPr>
            <a:t>'Between 3.0kg and 3.49Kg’ converted to </a:t>
          </a:r>
          <a:r>
            <a:rPr lang="en-US" sz="1400" b="0" kern="1200" dirty="0" err="1">
              <a:latin typeface="Calibri" panose="020F0502020204030204" pitchFamily="34" charset="0"/>
              <a:ea typeface="Calibri" panose="020F0502020204030204" pitchFamily="34" charset="0"/>
              <a:cs typeface="Calibri" panose="020F0502020204030204" pitchFamily="34" charset="0"/>
            </a:rPr>
            <a:t>numerial</a:t>
          </a:r>
          <a:r>
            <a:rPr lang="en-US" sz="1400" b="0" kern="1200" dirty="0">
              <a:latin typeface="Calibri" panose="020F0502020204030204" pitchFamily="34" charset="0"/>
              <a:ea typeface="Calibri" panose="020F0502020204030204" pitchFamily="34" charset="0"/>
              <a:cs typeface="Calibri" panose="020F0502020204030204" pitchFamily="34" charset="0"/>
            </a:rPr>
            <a:t> type 3.0 </a:t>
          </a:r>
          <a:endParaRPr lang="en-CA" sz="1400" b="1" kern="1200" dirty="0">
            <a:latin typeface="Calibri" panose="020F0502020204030204" pitchFamily="34" charset="0"/>
            <a:ea typeface="Calibri" panose="020F0502020204030204" pitchFamily="34" charset="0"/>
            <a:cs typeface="Calibri" panose="020F0502020204030204" pitchFamily="34" charset="0"/>
          </a:endParaRPr>
        </a:p>
      </dsp:txBody>
      <dsp:txXfrm>
        <a:off x="48151" y="2187304"/>
        <a:ext cx="2673637" cy="8900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cde2df3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5cde2df39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17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36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62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50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810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39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81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6255" y="433365"/>
            <a:ext cx="8111400" cy="620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700" b="0" i="0">
                <a:solidFill>
                  <a:srgbClr val="024F6C"/>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16255" y="1358551"/>
            <a:ext cx="8219100" cy="3236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Garamond"/>
                <a:ea typeface="Garamond"/>
                <a:cs typeface="Garamond"/>
                <a:sym typeface="Garamond"/>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www.hfea.gov.uk/about-us/publications/research-and-data/" TargetMode="Externa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png"/><Relationship Id="rId4" Type="http://schemas.openxmlformats.org/officeDocument/2006/relationships/diagramLayout" Target="../diagrams/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image" Target="../media/image2.jpeg"/><Relationship Id="rId16" Type="http://schemas.openxmlformats.org/officeDocument/2006/relationships/diagramColors" Target="../diagrams/colors7.xml"/><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1.png"/><Relationship Id="rId7" Type="http://schemas.openxmlformats.org/officeDocument/2006/relationships/diagramLayout" Target="../diagrams/layout8.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Data" Target="../diagrams/data8.xml"/><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image" Target="../media/image12.png"/><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7"/>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7A41FCBB-B601-3A0A-D2FD-F77960ED4161}"/>
              </a:ext>
            </a:extLst>
          </p:cNvPr>
          <p:cNvPicPr>
            <a:picLocks noChangeAspect="1"/>
          </p:cNvPicPr>
          <p:nvPr/>
        </p:nvPicPr>
        <p:blipFill>
          <a:blip r:embed="rId3">
            <a:alphaModFix/>
          </a:blip>
          <a:stretch>
            <a:fillRect/>
          </a:stretch>
        </p:blipFill>
        <p:spPr>
          <a:xfrm>
            <a:off x="4813690" y="3997631"/>
            <a:ext cx="3954613" cy="882575"/>
          </a:xfrm>
          <a:prstGeom prst="rect">
            <a:avLst/>
          </a:prstGeom>
        </p:spPr>
      </p:pic>
      <p:sp>
        <p:nvSpPr>
          <p:cNvPr id="3" name="Title 1">
            <a:extLst>
              <a:ext uri="{FF2B5EF4-FFF2-40B4-BE49-F238E27FC236}">
                <a16:creationId xmlns:a16="http://schemas.microsoft.com/office/drawing/2014/main" id="{A78D864F-DC28-47E4-FC00-CB1CF4C8340E}"/>
              </a:ext>
            </a:extLst>
          </p:cNvPr>
          <p:cNvSpPr>
            <a:spLocks noGrp="1"/>
          </p:cNvSpPr>
          <p:nvPr/>
        </p:nvSpPr>
        <p:spPr>
          <a:xfrm>
            <a:off x="651253" y="902575"/>
            <a:ext cx="7890768" cy="882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b="1" i="0" u="none" strike="noStrike" dirty="0">
                <a:solidFill>
                  <a:srgbClr val="C00000"/>
                </a:solidFill>
                <a:effectLst/>
                <a:latin typeface="Calibri" panose="020F0502020204030204" pitchFamily="34" charset="0"/>
                <a:cs typeface="Calibri" panose="020F0502020204030204" pitchFamily="34" charset="0"/>
              </a:rPr>
              <a:t>Evidence from </a:t>
            </a:r>
            <a:r>
              <a:rPr lang="en-US" altLang="zh-CN" sz="1800" dirty="0">
                <a:solidFill>
                  <a:srgbClr val="C00000"/>
                </a:solidFill>
                <a:latin typeface="Calibri" panose="020F0502020204030204" pitchFamily="34" charset="0"/>
                <a:cs typeface="Calibri" panose="020F0502020204030204" pitchFamily="34" charset="0"/>
              </a:rPr>
              <a:t>P</a:t>
            </a:r>
            <a:r>
              <a:rPr lang="en-US" altLang="zh-CN" sz="1800" b="1" i="0" u="none" strike="noStrike" dirty="0">
                <a:solidFill>
                  <a:srgbClr val="C00000"/>
                </a:solidFill>
                <a:effectLst/>
                <a:latin typeface="Calibri" panose="020F0502020204030204" pitchFamily="34" charset="0"/>
                <a:cs typeface="Calibri" panose="020F0502020204030204" pitchFamily="34" charset="0"/>
              </a:rPr>
              <a:t>ublicly Available HFEA </a:t>
            </a:r>
            <a:r>
              <a:rPr lang="en-CA" sz="1800" b="1" i="0" u="none" strike="noStrike" dirty="0">
                <a:solidFill>
                  <a:srgbClr val="C00000"/>
                </a:solidFill>
                <a:effectLst/>
                <a:latin typeface="Calibri" panose="020F0502020204030204" pitchFamily="34" charset="0"/>
                <a:cs typeface="Calibri" panose="020F0502020204030204" pitchFamily="34" charset="0"/>
              </a:rPr>
              <a:t>Data: How Male </a:t>
            </a:r>
            <a:r>
              <a:rPr lang="en-CA" sz="1800" dirty="0">
                <a:solidFill>
                  <a:srgbClr val="C00000"/>
                </a:solidFill>
                <a:latin typeface="Calibri" panose="020F0502020204030204" pitchFamily="34" charset="0"/>
                <a:cs typeface="Calibri" panose="020F0502020204030204" pitchFamily="34" charset="0"/>
              </a:rPr>
              <a:t>A</a:t>
            </a:r>
            <a:r>
              <a:rPr lang="en-CA" sz="1800" b="1" i="0" u="none" strike="noStrike" dirty="0">
                <a:solidFill>
                  <a:srgbClr val="C00000"/>
                </a:solidFill>
                <a:effectLst/>
                <a:latin typeface="Calibri" panose="020F0502020204030204" pitchFamily="34" charset="0"/>
                <a:cs typeface="Calibri" panose="020F0502020204030204" pitchFamily="34" charset="0"/>
              </a:rPr>
              <a:t>ge and Treatment Variation </a:t>
            </a:r>
            <a:r>
              <a:rPr lang="en-CA" altLang="zh-CN" sz="1800" dirty="0">
                <a:solidFill>
                  <a:srgbClr val="C00000"/>
                </a:solidFill>
                <a:latin typeface="Calibri" panose="020F0502020204030204" pitchFamily="34" charset="0"/>
                <a:cs typeface="Calibri" panose="020F0502020204030204" pitchFamily="34" charset="0"/>
              </a:rPr>
              <a:t>A</a:t>
            </a:r>
            <a:r>
              <a:rPr lang="en-CA" altLang="zh-CN" sz="1800" b="1" i="0" u="none" strike="noStrike" dirty="0">
                <a:solidFill>
                  <a:srgbClr val="C00000"/>
                </a:solidFill>
                <a:effectLst/>
                <a:latin typeface="Calibri" panose="020F0502020204030204" pitchFamily="34" charset="0"/>
                <a:cs typeface="Calibri" panose="020F0502020204030204" pitchFamily="34" charset="0"/>
              </a:rPr>
              <a:t>ffect </a:t>
            </a:r>
            <a:r>
              <a:rPr lang="en-CA" sz="1800" dirty="0">
                <a:solidFill>
                  <a:srgbClr val="C00000"/>
                </a:solidFill>
                <a:latin typeface="Calibri" panose="020F0502020204030204" pitchFamily="34" charset="0"/>
                <a:cs typeface="Calibri" panose="020F0502020204030204" pitchFamily="34" charset="0"/>
              </a:rPr>
              <a:t>I</a:t>
            </a:r>
            <a:r>
              <a:rPr lang="en-CA" sz="1800" b="1" i="0" u="none" strike="noStrike" dirty="0">
                <a:solidFill>
                  <a:srgbClr val="C00000"/>
                </a:solidFill>
                <a:effectLst/>
                <a:latin typeface="Calibri" panose="020F0502020204030204" pitchFamily="34" charset="0"/>
                <a:cs typeface="Calibri" panose="020F0502020204030204" pitchFamily="34" charset="0"/>
              </a:rPr>
              <a:t>nfertility </a:t>
            </a:r>
            <a:r>
              <a:rPr lang="en-CA" sz="1800" dirty="0">
                <a:solidFill>
                  <a:srgbClr val="C00000"/>
                </a:solidFill>
                <a:latin typeface="Calibri" panose="020F0502020204030204" pitchFamily="34" charset="0"/>
                <a:cs typeface="Calibri" panose="020F0502020204030204" pitchFamily="34" charset="0"/>
              </a:rPr>
              <a:t>Treatment O</a:t>
            </a:r>
            <a:r>
              <a:rPr lang="en-CA" sz="1800" b="1" i="0" u="none" strike="noStrike" dirty="0">
                <a:solidFill>
                  <a:srgbClr val="C00000"/>
                </a:solidFill>
                <a:effectLst/>
                <a:latin typeface="Calibri" panose="020F0502020204030204" pitchFamily="34" charset="0"/>
                <a:cs typeface="Calibri" panose="020F0502020204030204" pitchFamily="34" charset="0"/>
              </a:rPr>
              <a:t>utcome</a:t>
            </a:r>
            <a:endParaRPr lang="en-US" sz="1800" dirty="0">
              <a:solidFill>
                <a:srgbClr val="C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CAFE9B-55BE-F345-EFBF-6BA0A6F28552}"/>
              </a:ext>
            </a:extLst>
          </p:cNvPr>
          <p:cNvSpPr txBox="1"/>
          <p:nvPr/>
        </p:nvSpPr>
        <p:spPr>
          <a:xfrm>
            <a:off x="651252" y="2048530"/>
            <a:ext cx="1783991" cy="469359"/>
          </a:xfrm>
          <a:prstGeom prst="rect">
            <a:avLst/>
          </a:prstGeom>
          <a:noFill/>
        </p:spPr>
        <p:txBody>
          <a:bodyPr wrap="square" rtlCol="0">
            <a:spAutoFit/>
          </a:bodyPr>
          <a:lstStyle/>
          <a:p>
            <a:r>
              <a:rPr lang="en-US" altLang="zh-CN" b="1" dirty="0">
                <a:latin typeface="Calibri" panose="020F0502020204030204" pitchFamily="34" charset="0"/>
                <a:ea typeface="Times New Roman" panose="02020603050405020304" pitchFamily="18" charset="0"/>
                <a:cs typeface="Calibri" panose="020F0502020204030204" pitchFamily="34" charset="0"/>
              </a:rPr>
              <a:t>Community</a:t>
            </a:r>
            <a: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Project</a:t>
            </a:r>
            <a:b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CA" sz="1050" b="1" dirty="0">
                <a:latin typeface="Calibri" panose="020F0502020204030204" pitchFamily="34" charset="0"/>
                <a:ea typeface="Times New Roman" panose="02020603050405020304" pitchFamily="18" charset="0"/>
                <a:cs typeface="Calibri" panose="020F0502020204030204" pitchFamily="34" charset="0"/>
              </a:rPr>
              <a:t>BUSA</a:t>
            </a:r>
            <a:r>
              <a:rPr lang="en-CA" sz="105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695 </a:t>
            </a:r>
            <a:endParaRPr lang="en-CA"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3B8690-06A6-1980-55F8-23A3D8F56C9C}"/>
              </a:ext>
            </a:extLst>
          </p:cNvPr>
          <p:cNvSpPr txBox="1"/>
          <p:nvPr/>
        </p:nvSpPr>
        <p:spPr>
          <a:xfrm>
            <a:off x="651252" y="2633864"/>
            <a:ext cx="6810176" cy="861774"/>
          </a:xfrm>
          <a:prstGeom prst="rect">
            <a:avLst/>
          </a:prstGeom>
          <a:noFill/>
        </p:spPr>
        <p:txBody>
          <a:bodyPr wrap="square" lIns="91440" tIns="45720" rIns="91440" bIns="45720" rtlCol="0" anchor="t">
            <a:spAutoFit/>
          </a:bodyPr>
          <a:lstStyle/>
          <a:p>
            <a:r>
              <a:rPr lang="en-CA" sz="11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Presented to: </a:t>
            </a:r>
          </a:p>
          <a:p>
            <a:r>
              <a:rPr lang="en-CA" b="1" kern="0" dirty="0">
                <a:solidFill>
                  <a:srgbClr val="000000"/>
                </a:solidFill>
                <a:effectLst/>
                <a:latin typeface="Calibri"/>
                <a:ea typeface="Times New Roman" panose="02020603050405020304" pitchFamily="18" charset="0"/>
                <a:cs typeface="Calibri"/>
              </a:rPr>
              <a:t>Prof. Juan </a:t>
            </a:r>
            <a:r>
              <a:rPr lang="en-CA" b="1" kern="0" dirty="0" err="1">
                <a:solidFill>
                  <a:srgbClr val="000000"/>
                </a:solidFill>
                <a:effectLst/>
                <a:latin typeface="Calibri"/>
                <a:ea typeface="Times New Roman" panose="02020603050405020304" pitchFamily="18" charset="0"/>
                <a:cs typeface="Calibri"/>
              </a:rPr>
              <a:t>Serpa</a:t>
            </a:r>
            <a:r>
              <a:rPr lang="en-CA" b="1" kern="0" dirty="0">
                <a:solidFill>
                  <a:srgbClr val="000000"/>
                </a:solidFill>
                <a:effectLst/>
                <a:latin typeface="Calibri"/>
                <a:ea typeface="Times New Roman" panose="02020603050405020304" pitchFamily="18" charset="0"/>
                <a:cs typeface="Calibri"/>
              </a:rPr>
              <a:t>,  </a:t>
            </a:r>
            <a:r>
              <a:rPr lang="en-CA" b="1" dirty="0">
                <a:latin typeface="Calibri"/>
                <a:ea typeface="Times New Roman" panose="02020603050405020304" pitchFamily="18" charset="0"/>
                <a:cs typeface="Calibri"/>
              </a:rPr>
              <a:t>Dr.</a:t>
            </a:r>
            <a:r>
              <a:rPr lang="en-CA" b="1" kern="0" dirty="0">
                <a:solidFill>
                  <a:srgbClr val="000000"/>
                </a:solidFill>
                <a:effectLst/>
                <a:latin typeface="Calibri"/>
                <a:ea typeface="Times New Roman" panose="02020603050405020304" pitchFamily="18" charset="0"/>
                <a:cs typeface="Calibri"/>
              </a:rPr>
              <a:t> </a:t>
            </a:r>
            <a:r>
              <a:rPr lang="en-CA" b="1" kern="0" dirty="0" err="1">
                <a:solidFill>
                  <a:srgbClr val="000000"/>
                </a:solidFill>
                <a:effectLst/>
                <a:latin typeface="Calibri"/>
                <a:ea typeface="Times New Roman" panose="02020603050405020304" pitchFamily="18" charset="0"/>
                <a:cs typeface="Calibri"/>
              </a:rPr>
              <a:t>Seang</a:t>
            </a:r>
            <a:r>
              <a:rPr lang="en-CA" b="1" kern="0" dirty="0">
                <a:solidFill>
                  <a:srgbClr val="000000"/>
                </a:solidFill>
                <a:effectLst/>
                <a:latin typeface="Calibri"/>
                <a:ea typeface="Times New Roman" panose="02020603050405020304" pitchFamily="18" charset="0"/>
                <a:cs typeface="Calibri"/>
              </a:rPr>
              <a:t> Lin Tan</a:t>
            </a:r>
            <a:endPar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CA" sz="1100" dirty="0">
                <a:latin typeface="Calibri" panose="020F0502020204030204" pitchFamily="34" charset="0"/>
                <a:ea typeface="Aptos" panose="020B0004020202020204" pitchFamily="34" charset="0"/>
                <a:cs typeface="Calibri" panose="020F0502020204030204" pitchFamily="34" charset="0"/>
              </a:rPr>
              <a:t>By:</a:t>
            </a:r>
          </a:p>
          <a:p>
            <a:r>
              <a:rPr lang="en-CA" b="1" i="0" dirty="0">
                <a:solidFill>
                  <a:schemeClr val="tx1"/>
                </a:solidFill>
                <a:effectLst/>
                <a:latin typeface="Calibri"/>
                <a:cs typeface="Calibri"/>
              </a:rPr>
              <a:t>Zhicheng Zhong</a:t>
            </a:r>
            <a:endParaRPr lang="en-CA" sz="1100" b="1" kern="100" dirty="0">
              <a:solidFill>
                <a:schemeClr val="tx1"/>
              </a:solidFill>
              <a:effectLst/>
              <a:latin typeface="Calibri"/>
              <a:ea typeface="Aptos" panose="020B0004020202020204" pitchFamily="34" charset="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Test</a:t>
            </a:r>
          </a:p>
        </p:txBody>
      </p:sp>
      <p:grpSp>
        <p:nvGrpSpPr>
          <p:cNvPr id="2" name="Group 1">
            <a:extLst>
              <a:ext uri="{FF2B5EF4-FFF2-40B4-BE49-F238E27FC236}">
                <a16:creationId xmlns:a16="http://schemas.microsoft.com/office/drawing/2014/main" id="{94AC9E0C-FBE8-890D-368F-29CC45EF7C91}"/>
              </a:ext>
            </a:extLst>
          </p:cNvPr>
          <p:cNvGrpSpPr/>
          <p:nvPr/>
        </p:nvGrpSpPr>
        <p:grpSpPr>
          <a:xfrm>
            <a:off x="362251" y="958512"/>
            <a:ext cx="4282901" cy="2888064"/>
            <a:chOff x="880411" y="1110912"/>
            <a:chExt cx="4561020" cy="2973408"/>
          </a:xfrm>
        </p:grpSpPr>
        <p:pic>
          <p:nvPicPr>
            <p:cNvPr id="7" name="Picture 6">
              <a:extLst>
                <a:ext uri="{FF2B5EF4-FFF2-40B4-BE49-F238E27FC236}">
                  <a16:creationId xmlns:a16="http://schemas.microsoft.com/office/drawing/2014/main" id="{6C9E5072-A1A7-B461-DB38-207E5F65DCE6}"/>
                </a:ext>
              </a:extLst>
            </p:cNvPr>
            <p:cNvPicPr>
              <a:picLocks noChangeAspect="1"/>
            </p:cNvPicPr>
            <p:nvPr/>
          </p:nvPicPr>
          <p:blipFill>
            <a:blip r:embed="rId3"/>
            <a:stretch>
              <a:fillRect/>
            </a:stretch>
          </p:blipFill>
          <p:spPr>
            <a:xfrm>
              <a:off x="2717417" y="1110912"/>
              <a:ext cx="2724014" cy="2973408"/>
            </a:xfrm>
            <a:prstGeom prst="rect">
              <a:avLst/>
            </a:prstGeom>
          </p:spPr>
        </p:pic>
        <p:pic>
          <p:nvPicPr>
            <p:cNvPr id="3" name="Picture 2">
              <a:extLst>
                <a:ext uri="{FF2B5EF4-FFF2-40B4-BE49-F238E27FC236}">
                  <a16:creationId xmlns:a16="http://schemas.microsoft.com/office/drawing/2014/main" id="{4694983A-1AE1-D10F-EDA1-53BEB0B9DE1C}"/>
                </a:ext>
              </a:extLst>
            </p:cNvPr>
            <p:cNvPicPr>
              <a:picLocks noChangeAspect="1"/>
            </p:cNvPicPr>
            <p:nvPr/>
          </p:nvPicPr>
          <p:blipFill>
            <a:blip r:embed="rId4"/>
            <a:stretch>
              <a:fillRect/>
            </a:stretch>
          </p:blipFill>
          <p:spPr>
            <a:xfrm>
              <a:off x="880411" y="1123104"/>
              <a:ext cx="2822160" cy="2909484"/>
            </a:xfrm>
            <a:prstGeom prst="rect">
              <a:avLst/>
            </a:prstGeom>
          </p:spPr>
        </p:pic>
      </p:grpSp>
      <p:sp>
        <p:nvSpPr>
          <p:cNvPr id="6" name="TextBox 5">
            <a:extLst>
              <a:ext uri="{FF2B5EF4-FFF2-40B4-BE49-F238E27FC236}">
                <a16:creationId xmlns:a16="http://schemas.microsoft.com/office/drawing/2014/main" id="{B603D0AA-2057-0D3E-9D7E-F6EE7B54D189}"/>
              </a:ext>
            </a:extLst>
          </p:cNvPr>
          <p:cNvSpPr txBox="1"/>
          <p:nvPr/>
        </p:nvSpPr>
        <p:spPr>
          <a:xfrm>
            <a:off x="362251" y="4059288"/>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8B8F54-F795-EFE5-C773-677636908AAD}"/>
              </a:ext>
            </a:extLst>
          </p:cNvPr>
          <p:cNvSpPr txBox="1"/>
          <p:nvPr/>
        </p:nvSpPr>
        <p:spPr>
          <a:xfrm>
            <a:off x="4973444" y="1097618"/>
            <a:ext cx="3808305" cy="2031325"/>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Compared to the baseline, the older a male partner, the less likely a treatment cycle leads to intrauterine foetal pulsation in early outcome and successful live birth</a:t>
            </a:r>
          </a:p>
          <a:p>
            <a:endParaRPr lang="en-ZA" altLang="zh-CN" dirty="0">
              <a:latin typeface="Calibri" panose="020F0502020204030204" pitchFamily="34" charset="0"/>
              <a:ea typeface="Calibri" panose="020F0502020204030204" pitchFamily="34" charset="0"/>
              <a:cs typeface="Calibri" panose="020F0502020204030204" pitchFamily="34" charset="0"/>
            </a:endParaRPr>
          </a:p>
          <a:p>
            <a:r>
              <a:rPr lang="en-ZA" altLang="zh-CN" dirty="0">
                <a:latin typeface="Calibri" panose="020F0502020204030204" pitchFamily="34" charset="0"/>
                <a:ea typeface="Calibri" panose="020F0502020204030204" pitchFamily="34" charset="0"/>
                <a:cs typeface="Calibri" panose="020F0502020204030204" pitchFamily="34" charset="0"/>
              </a:rPr>
              <a:t>However, other factors such as patient age, ethnicity, infertility causes and treatment variations can play a role in combination with male age too.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98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Infertility Cause</a:t>
            </a:r>
            <a:endPar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3E8B5442-24FF-89C5-A2E9-5B3B6A3A2B5D}"/>
              </a:ext>
            </a:extLst>
          </p:cNvPr>
          <p:cNvGrpSpPr/>
          <p:nvPr/>
        </p:nvGrpSpPr>
        <p:grpSpPr>
          <a:xfrm>
            <a:off x="408099" y="1103542"/>
            <a:ext cx="6437710" cy="2858858"/>
            <a:chOff x="700403" y="1103542"/>
            <a:chExt cx="6708935" cy="2936416"/>
          </a:xfrm>
        </p:grpSpPr>
        <p:pic>
          <p:nvPicPr>
            <p:cNvPr id="6" name="Picture 5">
              <a:extLst>
                <a:ext uri="{FF2B5EF4-FFF2-40B4-BE49-F238E27FC236}">
                  <a16:creationId xmlns:a16="http://schemas.microsoft.com/office/drawing/2014/main" id="{0622453F-9347-384E-E9EA-343E3C743780}"/>
                </a:ext>
              </a:extLst>
            </p:cNvPr>
            <p:cNvPicPr>
              <a:picLocks noChangeAspect="1"/>
            </p:cNvPicPr>
            <p:nvPr/>
          </p:nvPicPr>
          <p:blipFill>
            <a:blip r:embed="rId4"/>
            <a:stretch>
              <a:fillRect/>
            </a:stretch>
          </p:blipFill>
          <p:spPr>
            <a:xfrm>
              <a:off x="3591363" y="1111037"/>
              <a:ext cx="3817975" cy="2928921"/>
            </a:xfrm>
            <a:prstGeom prst="rect">
              <a:avLst/>
            </a:prstGeom>
          </p:spPr>
        </p:pic>
        <p:pic>
          <p:nvPicPr>
            <p:cNvPr id="3" name="Picture 2">
              <a:extLst>
                <a:ext uri="{FF2B5EF4-FFF2-40B4-BE49-F238E27FC236}">
                  <a16:creationId xmlns:a16="http://schemas.microsoft.com/office/drawing/2014/main" id="{A3CFCAD0-DECB-8D00-AAB5-0A4C912CF284}"/>
                </a:ext>
              </a:extLst>
            </p:cNvPr>
            <p:cNvPicPr>
              <a:picLocks noChangeAspect="1"/>
            </p:cNvPicPr>
            <p:nvPr/>
          </p:nvPicPr>
          <p:blipFill>
            <a:blip r:embed="rId5"/>
            <a:stretch>
              <a:fillRect/>
            </a:stretch>
          </p:blipFill>
          <p:spPr>
            <a:xfrm>
              <a:off x="700403" y="1103542"/>
              <a:ext cx="3799697" cy="2936416"/>
            </a:xfrm>
            <a:prstGeom prst="rect">
              <a:avLst/>
            </a:prstGeom>
          </p:spPr>
        </p:pic>
      </p:grpSp>
      <p:sp>
        <p:nvSpPr>
          <p:cNvPr id="4" name="TextBox 3">
            <a:extLst>
              <a:ext uri="{FF2B5EF4-FFF2-40B4-BE49-F238E27FC236}">
                <a16:creationId xmlns:a16="http://schemas.microsoft.com/office/drawing/2014/main" id="{128E8BA4-90A3-FF47-983C-023CDAC41B26}"/>
              </a:ext>
            </a:extLst>
          </p:cNvPr>
          <p:cNvSpPr txBox="1"/>
          <p:nvPr/>
        </p:nvSpPr>
        <p:spPr>
          <a:xfrm>
            <a:off x="6969810" y="1097618"/>
            <a:ext cx="2033982" cy="1600438"/>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When the infertility is caused by female factors (ovulatory disorder, tubal disease and endometriosis), male age’s effect is less statistically significant</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666F0A3-69A2-1767-2C99-197C5C4699D0}"/>
              </a:ext>
            </a:extLst>
          </p:cNvPr>
          <p:cNvSpPr txBox="1"/>
          <p:nvPr/>
        </p:nvSpPr>
        <p:spPr>
          <a:xfrm>
            <a:off x="503985" y="4149405"/>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sp>
        <p:nvSpPr>
          <p:cNvPr id="9" name="TextBox 8">
            <a:extLst>
              <a:ext uri="{FF2B5EF4-FFF2-40B4-BE49-F238E27FC236}">
                <a16:creationId xmlns:a16="http://schemas.microsoft.com/office/drawing/2014/main" id="{8BBCCCDA-F790-0E00-57A4-440EB9A7642D}"/>
              </a:ext>
            </a:extLst>
          </p:cNvPr>
          <p:cNvSpPr txBox="1"/>
          <p:nvPr/>
        </p:nvSpPr>
        <p:spPr>
          <a:xfrm>
            <a:off x="6969810" y="2950361"/>
            <a:ext cx="2033982" cy="1384995"/>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When the infertility is caused by male factors, the negative impact of increasing male age on successful birth is more significant.</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8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a:t>
            </a:r>
          </a:p>
        </p:txBody>
      </p:sp>
      <p:sp>
        <p:nvSpPr>
          <p:cNvPr id="7" name="TextBox 6">
            <a:extLst>
              <a:ext uri="{FF2B5EF4-FFF2-40B4-BE49-F238E27FC236}">
                <a16:creationId xmlns:a16="http://schemas.microsoft.com/office/drawing/2014/main" id="{946702CC-1AD8-9B28-E9A9-C552930E5E28}"/>
              </a:ext>
            </a:extLst>
          </p:cNvPr>
          <p:cNvSpPr txBox="1"/>
          <p:nvPr/>
        </p:nvSpPr>
        <p:spPr>
          <a:xfrm>
            <a:off x="6148088" y="1056803"/>
            <a:ext cx="2891834" cy="3108543"/>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significance and direction of male age effects vary across different patient age groups.</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For younger female patients, the impact of increasing male age on the chance of treatment success is negative.</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For elder female patients, increasing age of partner can sometimes elevate the chance of treatment success. This warrants factoring in ethnicity and treatment variations, </a:t>
            </a:r>
            <a:endParaRPr lang="zh-CN" alt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F363DC6-7E55-4073-CA4B-6D39187A208E}"/>
              </a:ext>
            </a:extLst>
          </p:cNvPr>
          <p:cNvSpPr txBox="1"/>
          <p:nvPr/>
        </p:nvSpPr>
        <p:spPr>
          <a:xfrm>
            <a:off x="104078" y="4380790"/>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grpSp>
        <p:nvGrpSpPr>
          <p:cNvPr id="13" name="Group 12">
            <a:extLst>
              <a:ext uri="{FF2B5EF4-FFF2-40B4-BE49-F238E27FC236}">
                <a16:creationId xmlns:a16="http://schemas.microsoft.com/office/drawing/2014/main" id="{4410B9D5-D29E-964B-4C0E-9E4B38B9796D}"/>
              </a:ext>
            </a:extLst>
          </p:cNvPr>
          <p:cNvGrpSpPr/>
          <p:nvPr/>
        </p:nvGrpSpPr>
        <p:grpSpPr>
          <a:xfrm>
            <a:off x="295826" y="815188"/>
            <a:ext cx="5806704" cy="3509314"/>
            <a:chOff x="295826" y="815188"/>
            <a:chExt cx="5806704" cy="3509314"/>
          </a:xfrm>
        </p:grpSpPr>
        <p:pic>
          <p:nvPicPr>
            <p:cNvPr id="12" name="Picture 11">
              <a:extLst>
                <a:ext uri="{FF2B5EF4-FFF2-40B4-BE49-F238E27FC236}">
                  <a16:creationId xmlns:a16="http://schemas.microsoft.com/office/drawing/2014/main" id="{86851DDC-225E-85C2-F833-5436118D489D}"/>
                </a:ext>
              </a:extLst>
            </p:cNvPr>
            <p:cNvPicPr>
              <a:picLocks noChangeAspect="1"/>
            </p:cNvPicPr>
            <p:nvPr/>
          </p:nvPicPr>
          <p:blipFill>
            <a:blip r:embed="rId3"/>
            <a:stretch>
              <a:fillRect/>
            </a:stretch>
          </p:blipFill>
          <p:spPr>
            <a:xfrm>
              <a:off x="2673067" y="815188"/>
              <a:ext cx="3429463" cy="3505504"/>
            </a:xfrm>
            <a:prstGeom prst="rect">
              <a:avLst/>
            </a:prstGeom>
          </p:spPr>
        </p:pic>
        <p:pic>
          <p:nvPicPr>
            <p:cNvPr id="10" name="Picture 9">
              <a:extLst>
                <a:ext uri="{FF2B5EF4-FFF2-40B4-BE49-F238E27FC236}">
                  <a16:creationId xmlns:a16="http://schemas.microsoft.com/office/drawing/2014/main" id="{F8C1A950-A9BD-F55A-31F9-F7FB0BECDEAA}"/>
                </a:ext>
              </a:extLst>
            </p:cNvPr>
            <p:cNvPicPr>
              <a:picLocks noChangeAspect="1"/>
            </p:cNvPicPr>
            <p:nvPr/>
          </p:nvPicPr>
          <p:blipFill>
            <a:blip r:embed="rId4"/>
            <a:stretch>
              <a:fillRect/>
            </a:stretch>
          </p:blipFill>
          <p:spPr>
            <a:xfrm>
              <a:off x="295826" y="818998"/>
              <a:ext cx="3475021" cy="3505504"/>
            </a:xfrm>
            <a:prstGeom prst="rect">
              <a:avLst/>
            </a:prstGeom>
          </p:spPr>
        </p:pic>
      </p:grpSp>
    </p:spTree>
    <p:extLst>
      <p:ext uri="{BB962C8B-B14F-4D97-AF65-F5344CB8AC3E}">
        <p14:creationId xmlns:p14="http://schemas.microsoft.com/office/powerpoint/2010/main" val="54739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Ethnicity</a:t>
            </a:r>
          </a:p>
        </p:txBody>
      </p:sp>
      <p:pic>
        <p:nvPicPr>
          <p:cNvPr id="3" name="Picture 2">
            <a:extLst>
              <a:ext uri="{FF2B5EF4-FFF2-40B4-BE49-F238E27FC236}">
                <a16:creationId xmlns:a16="http://schemas.microsoft.com/office/drawing/2014/main" id="{B4212C5E-3E77-1B60-825C-C30F91E0B1FB}"/>
              </a:ext>
            </a:extLst>
          </p:cNvPr>
          <p:cNvPicPr>
            <a:picLocks noChangeAspect="1"/>
          </p:cNvPicPr>
          <p:nvPr/>
        </p:nvPicPr>
        <p:blipFill>
          <a:blip r:embed="rId4"/>
          <a:stretch>
            <a:fillRect/>
          </a:stretch>
        </p:blipFill>
        <p:spPr>
          <a:xfrm>
            <a:off x="180883" y="1021898"/>
            <a:ext cx="3491177" cy="2798262"/>
          </a:xfrm>
          <a:prstGeom prst="rect">
            <a:avLst/>
          </a:prstGeom>
        </p:spPr>
      </p:pic>
      <p:pic>
        <p:nvPicPr>
          <p:cNvPr id="7" name="Picture 6">
            <a:extLst>
              <a:ext uri="{FF2B5EF4-FFF2-40B4-BE49-F238E27FC236}">
                <a16:creationId xmlns:a16="http://schemas.microsoft.com/office/drawing/2014/main" id="{5BD07CE1-8615-E4D9-E647-16255CCCEA61}"/>
              </a:ext>
            </a:extLst>
          </p:cNvPr>
          <p:cNvPicPr>
            <a:picLocks noChangeAspect="1"/>
          </p:cNvPicPr>
          <p:nvPr/>
        </p:nvPicPr>
        <p:blipFill>
          <a:blip r:embed="rId5"/>
          <a:stretch>
            <a:fillRect/>
          </a:stretch>
        </p:blipFill>
        <p:spPr>
          <a:xfrm>
            <a:off x="3672060" y="1021898"/>
            <a:ext cx="3189613" cy="2883684"/>
          </a:xfrm>
          <a:prstGeom prst="rect">
            <a:avLst/>
          </a:prstGeom>
        </p:spPr>
      </p:pic>
      <p:sp>
        <p:nvSpPr>
          <p:cNvPr id="2" name="TextBox 1">
            <a:extLst>
              <a:ext uri="{FF2B5EF4-FFF2-40B4-BE49-F238E27FC236}">
                <a16:creationId xmlns:a16="http://schemas.microsoft.com/office/drawing/2014/main" id="{5EAF406B-3C19-50E5-6AB3-BF87FC4955D9}"/>
              </a:ext>
            </a:extLst>
          </p:cNvPr>
          <p:cNvSpPr txBox="1"/>
          <p:nvPr/>
        </p:nvSpPr>
        <p:spPr>
          <a:xfrm>
            <a:off x="7022303" y="691414"/>
            <a:ext cx="1940814" cy="3323987"/>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High male age contributes to success when the female patient is black or mixed or white</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Reduces the chance of success when the partner is white</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The combination of black partner with mixed, white or black patient contributes to success</a:t>
            </a:r>
          </a:p>
        </p:txBody>
      </p:sp>
      <p:sp>
        <p:nvSpPr>
          <p:cNvPr id="8" name="TextBox 7">
            <a:extLst>
              <a:ext uri="{FF2B5EF4-FFF2-40B4-BE49-F238E27FC236}">
                <a16:creationId xmlns:a16="http://schemas.microsoft.com/office/drawing/2014/main" id="{8FDDA3D1-DCBA-C510-63DF-571F358ACA10}"/>
              </a:ext>
            </a:extLst>
          </p:cNvPr>
          <p:cNvSpPr txBox="1"/>
          <p:nvPr/>
        </p:nvSpPr>
        <p:spPr>
          <a:xfrm>
            <a:off x="109325" y="4202060"/>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533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408185" y="303325"/>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ICSI vs IVF</a:t>
            </a:r>
          </a:p>
        </p:txBody>
      </p:sp>
      <p:pic>
        <p:nvPicPr>
          <p:cNvPr id="3" name="Picture 2">
            <a:extLst>
              <a:ext uri="{FF2B5EF4-FFF2-40B4-BE49-F238E27FC236}">
                <a16:creationId xmlns:a16="http://schemas.microsoft.com/office/drawing/2014/main" id="{6D79B435-1B91-1236-B3E5-3944E0D08633}"/>
              </a:ext>
            </a:extLst>
          </p:cNvPr>
          <p:cNvPicPr>
            <a:picLocks noChangeAspect="1"/>
          </p:cNvPicPr>
          <p:nvPr/>
        </p:nvPicPr>
        <p:blipFill>
          <a:blip r:embed="rId3"/>
          <a:stretch>
            <a:fillRect/>
          </a:stretch>
        </p:blipFill>
        <p:spPr>
          <a:xfrm>
            <a:off x="391040" y="1069335"/>
            <a:ext cx="2911358" cy="2915368"/>
          </a:xfrm>
          <a:prstGeom prst="rect">
            <a:avLst/>
          </a:prstGeom>
        </p:spPr>
      </p:pic>
      <p:pic>
        <p:nvPicPr>
          <p:cNvPr id="7" name="Picture 6">
            <a:extLst>
              <a:ext uri="{FF2B5EF4-FFF2-40B4-BE49-F238E27FC236}">
                <a16:creationId xmlns:a16="http://schemas.microsoft.com/office/drawing/2014/main" id="{DA8C04F7-7329-38BD-D2E6-588041210B80}"/>
              </a:ext>
            </a:extLst>
          </p:cNvPr>
          <p:cNvPicPr>
            <a:picLocks noChangeAspect="1"/>
          </p:cNvPicPr>
          <p:nvPr/>
        </p:nvPicPr>
        <p:blipFill>
          <a:blip r:embed="rId4"/>
          <a:stretch>
            <a:fillRect/>
          </a:stretch>
        </p:blipFill>
        <p:spPr>
          <a:xfrm>
            <a:off x="3520935" y="1069334"/>
            <a:ext cx="3427153" cy="2915368"/>
          </a:xfrm>
          <a:prstGeom prst="rect">
            <a:avLst/>
          </a:prstGeom>
        </p:spPr>
      </p:pic>
      <p:sp>
        <p:nvSpPr>
          <p:cNvPr id="6" name="TextBox 5">
            <a:extLst>
              <a:ext uri="{FF2B5EF4-FFF2-40B4-BE49-F238E27FC236}">
                <a16:creationId xmlns:a16="http://schemas.microsoft.com/office/drawing/2014/main" id="{990D06CB-1C07-B567-69E9-F1B6364AF815}"/>
              </a:ext>
            </a:extLst>
          </p:cNvPr>
          <p:cNvSpPr txBox="1"/>
          <p:nvPr/>
        </p:nvSpPr>
        <p:spPr>
          <a:xfrm>
            <a:off x="437008" y="4380851"/>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720905E-899D-6FFF-73BB-FBB4A66D3EEE}"/>
              </a:ext>
            </a:extLst>
          </p:cNvPr>
          <p:cNvSpPr txBox="1"/>
          <p:nvPr/>
        </p:nvSpPr>
        <p:spPr>
          <a:xfrm>
            <a:off x="7085939" y="972746"/>
            <a:ext cx="1940814" cy="2462213"/>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There is little statistical evidence to support ICSI’s positive effect on treatment success with elder female patients. </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Elder female patients fertilized using ICSI can be even less likely to conceive and deliver birth successfully  </a:t>
            </a:r>
          </a:p>
        </p:txBody>
      </p:sp>
    </p:spTree>
    <p:extLst>
      <p:ext uri="{BB962C8B-B14F-4D97-AF65-F5344CB8AC3E}">
        <p14:creationId xmlns:p14="http://schemas.microsoft.com/office/powerpoint/2010/main" val="269266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PGT vs non-PGT</a:t>
            </a:r>
          </a:p>
        </p:txBody>
      </p:sp>
      <p:pic>
        <p:nvPicPr>
          <p:cNvPr id="3" name="Picture 2">
            <a:extLst>
              <a:ext uri="{FF2B5EF4-FFF2-40B4-BE49-F238E27FC236}">
                <a16:creationId xmlns:a16="http://schemas.microsoft.com/office/drawing/2014/main" id="{E7FD7FFA-5FE6-5DC2-C217-2A442E9E18F3}"/>
              </a:ext>
            </a:extLst>
          </p:cNvPr>
          <p:cNvPicPr>
            <a:picLocks noChangeAspect="1"/>
          </p:cNvPicPr>
          <p:nvPr/>
        </p:nvPicPr>
        <p:blipFill>
          <a:blip r:embed="rId3"/>
          <a:stretch>
            <a:fillRect/>
          </a:stretch>
        </p:blipFill>
        <p:spPr>
          <a:xfrm>
            <a:off x="391040" y="871728"/>
            <a:ext cx="3070375" cy="3456101"/>
          </a:xfrm>
          <a:prstGeom prst="rect">
            <a:avLst/>
          </a:prstGeom>
        </p:spPr>
      </p:pic>
      <p:pic>
        <p:nvPicPr>
          <p:cNvPr id="6" name="Picture 5">
            <a:extLst>
              <a:ext uri="{FF2B5EF4-FFF2-40B4-BE49-F238E27FC236}">
                <a16:creationId xmlns:a16="http://schemas.microsoft.com/office/drawing/2014/main" id="{B06C0CAB-F318-4EB8-99BE-E31F80E166F4}"/>
              </a:ext>
            </a:extLst>
          </p:cNvPr>
          <p:cNvPicPr>
            <a:picLocks noChangeAspect="1"/>
          </p:cNvPicPr>
          <p:nvPr/>
        </p:nvPicPr>
        <p:blipFill>
          <a:blip r:embed="rId4"/>
          <a:stretch>
            <a:fillRect/>
          </a:stretch>
        </p:blipFill>
        <p:spPr>
          <a:xfrm>
            <a:off x="3675612" y="871728"/>
            <a:ext cx="2893347" cy="3456101"/>
          </a:xfrm>
          <a:prstGeom prst="rect">
            <a:avLst/>
          </a:prstGeom>
        </p:spPr>
      </p:pic>
      <p:sp>
        <p:nvSpPr>
          <p:cNvPr id="7" name="TextBox 6">
            <a:extLst>
              <a:ext uri="{FF2B5EF4-FFF2-40B4-BE49-F238E27FC236}">
                <a16:creationId xmlns:a16="http://schemas.microsoft.com/office/drawing/2014/main" id="{8066C35A-0BF5-A5E3-48C6-B266CA0A8D4F}"/>
              </a:ext>
            </a:extLst>
          </p:cNvPr>
          <p:cNvSpPr txBox="1"/>
          <p:nvPr/>
        </p:nvSpPr>
        <p:spPr>
          <a:xfrm>
            <a:off x="339001" y="4436909"/>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815674-6F74-212F-F182-79878C06937B}"/>
              </a:ext>
            </a:extLst>
          </p:cNvPr>
          <p:cNvSpPr txBox="1"/>
          <p:nvPr/>
        </p:nvSpPr>
        <p:spPr>
          <a:xfrm>
            <a:off x="6986619" y="1340643"/>
            <a:ext cx="1940814" cy="2462213"/>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There is enough statistical evidence to support PGT’s positive effect on treatment success. </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Elder partner and female patients treated using PGT are more likely to  see positive treatment outcomes  </a:t>
            </a:r>
          </a:p>
        </p:txBody>
      </p:sp>
    </p:spTree>
    <p:extLst>
      <p:ext uri="{BB962C8B-B14F-4D97-AF65-F5344CB8AC3E}">
        <p14:creationId xmlns:p14="http://schemas.microsoft.com/office/powerpoint/2010/main" val="3779170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vs non-</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7F49B82-E6CE-45A1-E98F-D505C7CB9201}"/>
              </a:ext>
            </a:extLst>
          </p:cNvPr>
          <p:cNvPicPr>
            <a:picLocks noChangeAspect="1"/>
          </p:cNvPicPr>
          <p:nvPr/>
        </p:nvPicPr>
        <p:blipFill>
          <a:blip r:embed="rId3"/>
          <a:stretch>
            <a:fillRect/>
          </a:stretch>
        </p:blipFill>
        <p:spPr>
          <a:xfrm>
            <a:off x="221057" y="877824"/>
            <a:ext cx="3304463" cy="3084576"/>
          </a:xfrm>
          <a:prstGeom prst="rect">
            <a:avLst/>
          </a:prstGeom>
        </p:spPr>
      </p:pic>
      <p:pic>
        <p:nvPicPr>
          <p:cNvPr id="7" name="Picture 6">
            <a:extLst>
              <a:ext uri="{FF2B5EF4-FFF2-40B4-BE49-F238E27FC236}">
                <a16:creationId xmlns:a16="http://schemas.microsoft.com/office/drawing/2014/main" id="{4938686F-F388-EF10-DB0F-B733F9BA5778}"/>
              </a:ext>
            </a:extLst>
          </p:cNvPr>
          <p:cNvPicPr>
            <a:picLocks noChangeAspect="1"/>
          </p:cNvPicPr>
          <p:nvPr/>
        </p:nvPicPr>
        <p:blipFill>
          <a:blip r:embed="rId4"/>
          <a:stretch>
            <a:fillRect/>
          </a:stretch>
        </p:blipFill>
        <p:spPr>
          <a:xfrm>
            <a:off x="3525520" y="908304"/>
            <a:ext cx="3093839" cy="3084576"/>
          </a:xfrm>
          <a:prstGeom prst="rect">
            <a:avLst/>
          </a:prstGeom>
        </p:spPr>
      </p:pic>
      <p:sp>
        <p:nvSpPr>
          <p:cNvPr id="6" name="TextBox 5">
            <a:extLst>
              <a:ext uri="{FF2B5EF4-FFF2-40B4-BE49-F238E27FC236}">
                <a16:creationId xmlns:a16="http://schemas.microsoft.com/office/drawing/2014/main" id="{AEC1D144-B24E-9FDC-66BB-08D967B70730}"/>
              </a:ext>
            </a:extLst>
          </p:cNvPr>
          <p:cNvSpPr txBox="1"/>
          <p:nvPr/>
        </p:nvSpPr>
        <p:spPr>
          <a:xfrm>
            <a:off x="221057" y="4235196"/>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6192DF4-E401-AB31-848E-B01BDA8523EF}"/>
              </a:ext>
            </a:extLst>
          </p:cNvPr>
          <p:cNvSpPr txBox="1"/>
          <p:nvPr/>
        </p:nvSpPr>
        <p:spPr>
          <a:xfrm>
            <a:off x="6986619" y="1340643"/>
            <a:ext cx="1940814" cy="2246769"/>
          </a:xfrm>
          <a:prstGeom prst="rect">
            <a:avLst/>
          </a:prstGeom>
          <a:noFill/>
        </p:spPr>
        <p:txBody>
          <a:bodyPr wrap="square">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There is no statistical evidence to support </a:t>
            </a:r>
            <a:r>
              <a:rPr lang="en-US" altLang="zh-CN" dirty="0" err="1">
                <a:latin typeface="Calibri" panose="020F0502020204030204" pitchFamily="34" charset="0"/>
                <a:ea typeface="Calibri" panose="020F0502020204030204" pitchFamily="34" charset="0"/>
                <a:cs typeface="Calibri" panose="020F0502020204030204" pitchFamily="34" charset="0"/>
              </a:rPr>
              <a:t>eSET’s</a:t>
            </a:r>
            <a:r>
              <a:rPr lang="en-US" altLang="zh-CN" dirty="0">
                <a:latin typeface="Calibri" panose="020F0502020204030204" pitchFamily="34" charset="0"/>
                <a:ea typeface="Calibri" panose="020F0502020204030204" pitchFamily="34" charset="0"/>
                <a:cs typeface="Calibri" panose="020F0502020204030204" pitchFamily="34" charset="0"/>
              </a:rPr>
              <a:t> positive effect on treatment success. </a:t>
            </a:r>
          </a:p>
          <a:p>
            <a:endParaRPr lang="en-US" altLang="zh-CN" dirty="0">
              <a:latin typeface="Calibri" panose="020F0502020204030204" pitchFamily="34" charset="0"/>
              <a:ea typeface="Calibri" panose="020F0502020204030204" pitchFamily="34" charset="0"/>
              <a:cs typeface="Calibri" panose="020F0502020204030204" pitchFamily="34" charset="0"/>
            </a:endParaRPr>
          </a:p>
          <a:p>
            <a:r>
              <a:rPr lang="en-US" altLang="zh-CN" dirty="0">
                <a:latin typeface="Calibri" panose="020F0502020204030204" pitchFamily="34" charset="0"/>
                <a:ea typeface="Calibri" panose="020F0502020204030204" pitchFamily="34" charset="0"/>
                <a:cs typeface="Calibri" panose="020F0502020204030204" pitchFamily="34" charset="0"/>
              </a:rPr>
              <a:t>Elder partner and female patients treated using </a:t>
            </a:r>
            <a:r>
              <a:rPr lang="en-US" altLang="zh-CN" dirty="0" err="1">
                <a:latin typeface="Calibri" panose="020F0502020204030204" pitchFamily="34" charset="0"/>
                <a:ea typeface="Calibri" panose="020F0502020204030204" pitchFamily="34" charset="0"/>
                <a:cs typeface="Calibri" panose="020F0502020204030204" pitchFamily="34" charset="0"/>
              </a:rPr>
              <a:t>eSET</a:t>
            </a:r>
            <a:r>
              <a:rPr lang="en-US" altLang="zh-CN" dirty="0">
                <a:latin typeface="Calibri" panose="020F0502020204030204" pitchFamily="34" charset="0"/>
                <a:ea typeface="Calibri" panose="020F0502020204030204" pitchFamily="34" charset="0"/>
                <a:cs typeface="Calibri" panose="020F0502020204030204" pitchFamily="34" charset="0"/>
              </a:rPr>
              <a:t> can be less likely to  see positive treatment outcomes  </a:t>
            </a:r>
          </a:p>
        </p:txBody>
      </p:sp>
    </p:spTree>
    <p:extLst>
      <p:ext uri="{BB962C8B-B14F-4D97-AF65-F5344CB8AC3E}">
        <p14:creationId xmlns:p14="http://schemas.microsoft.com/office/powerpoint/2010/main" val="82067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Infertility Type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40E38853-BA57-072E-9EA9-F0B9F403D5C9}"/>
              </a:ext>
            </a:extLst>
          </p:cNvPr>
          <p:cNvGrpSpPr/>
          <p:nvPr/>
        </p:nvGrpSpPr>
        <p:grpSpPr>
          <a:xfrm>
            <a:off x="298704" y="1036319"/>
            <a:ext cx="6541008" cy="2176273"/>
            <a:chOff x="237744" y="1371599"/>
            <a:chExt cx="7034360" cy="1771451"/>
          </a:xfrm>
        </p:grpSpPr>
        <p:pic>
          <p:nvPicPr>
            <p:cNvPr id="3" name="Picture 2">
              <a:extLst>
                <a:ext uri="{FF2B5EF4-FFF2-40B4-BE49-F238E27FC236}">
                  <a16:creationId xmlns:a16="http://schemas.microsoft.com/office/drawing/2014/main" id="{9A7EB8FE-232B-EE28-839E-40909AB0ABB9}"/>
                </a:ext>
              </a:extLst>
            </p:cNvPr>
            <p:cNvPicPr>
              <a:picLocks noChangeAspect="1"/>
            </p:cNvPicPr>
            <p:nvPr/>
          </p:nvPicPr>
          <p:blipFill>
            <a:blip r:embed="rId3"/>
            <a:stretch>
              <a:fillRect/>
            </a:stretch>
          </p:blipFill>
          <p:spPr>
            <a:xfrm>
              <a:off x="3035808" y="1383791"/>
              <a:ext cx="4236296" cy="1759259"/>
            </a:xfrm>
            <a:prstGeom prst="rect">
              <a:avLst/>
            </a:prstGeom>
          </p:spPr>
        </p:pic>
        <p:pic>
          <p:nvPicPr>
            <p:cNvPr id="4" name="Picture 3">
              <a:extLst>
                <a:ext uri="{FF2B5EF4-FFF2-40B4-BE49-F238E27FC236}">
                  <a16:creationId xmlns:a16="http://schemas.microsoft.com/office/drawing/2014/main" id="{63A1E36F-4421-3E34-6242-1AC0A31E9BDD}"/>
                </a:ext>
              </a:extLst>
            </p:cNvPr>
            <p:cNvPicPr>
              <a:picLocks noChangeAspect="1"/>
            </p:cNvPicPr>
            <p:nvPr/>
          </p:nvPicPr>
          <p:blipFill>
            <a:blip r:embed="rId4"/>
            <a:stretch>
              <a:fillRect/>
            </a:stretch>
          </p:blipFill>
          <p:spPr>
            <a:xfrm>
              <a:off x="237744" y="1371599"/>
              <a:ext cx="4178044" cy="1771451"/>
            </a:xfrm>
            <a:prstGeom prst="rect">
              <a:avLst/>
            </a:prstGeom>
          </p:spPr>
        </p:pic>
      </p:grpSp>
      <p:sp>
        <p:nvSpPr>
          <p:cNvPr id="6" name="TextBox 5">
            <a:extLst>
              <a:ext uri="{FF2B5EF4-FFF2-40B4-BE49-F238E27FC236}">
                <a16:creationId xmlns:a16="http://schemas.microsoft.com/office/drawing/2014/main" id="{BF318CB8-BE7E-CB04-359E-15C017D12CFB}"/>
              </a:ext>
            </a:extLst>
          </p:cNvPr>
          <p:cNvSpPr txBox="1"/>
          <p:nvPr/>
        </p:nvSpPr>
        <p:spPr>
          <a:xfrm>
            <a:off x="298704" y="3696498"/>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0D4B8A1-F131-B550-E9ED-981383FF1D21}"/>
              </a:ext>
            </a:extLst>
          </p:cNvPr>
          <p:cNvSpPr txBox="1"/>
          <p:nvPr/>
        </p:nvSpPr>
        <p:spPr>
          <a:xfrm>
            <a:off x="7140140" y="892093"/>
            <a:ext cx="1894131" cy="1815882"/>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Negative impact of higher male age on pulsation seen and live birth is only spotted for the secondary infertility causes, which is not significant statistically. </a:t>
            </a:r>
            <a:endParaRPr lang="zh-CN" alt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11D2CE-CE2E-DBB1-B678-AA6E2071A2A2}"/>
              </a:ext>
            </a:extLst>
          </p:cNvPr>
          <p:cNvSpPr txBox="1"/>
          <p:nvPr/>
        </p:nvSpPr>
        <p:spPr>
          <a:xfrm>
            <a:off x="7140140" y="2864176"/>
            <a:ext cx="1894131" cy="1384995"/>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For primary infertility causes, elder sperm donors can sometimes increase the chance of success statistically significantly </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56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Patient Age</a:t>
            </a:r>
          </a:p>
        </p:txBody>
      </p:sp>
      <p:sp>
        <p:nvSpPr>
          <p:cNvPr id="2" name="TextBox 1">
            <a:extLst>
              <a:ext uri="{FF2B5EF4-FFF2-40B4-BE49-F238E27FC236}">
                <a16:creationId xmlns:a16="http://schemas.microsoft.com/office/drawing/2014/main" id="{F8E3FEAD-C28C-3DBF-4292-1133DCF08800}"/>
              </a:ext>
            </a:extLst>
          </p:cNvPr>
          <p:cNvSpPr txBox="1"/>
          <p:nvPr/>
        </p:nvSpPr>
        <p:spPr>
          <a:xfrm>
            <a:off x="168755" y="4056162"/>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A1D908-BC5C-90B6-B13E-06C9484E74EC}"/>
              </a:ext>
            </a:extLst>
          </p:cNvPr>
          <p:cNvSpPr txBox="1"/>
          <p:nvPr/>
        </p:nvSpPr>
        <p:spPr>
          <a:xfrm>
            <a:off x="7182813" y="910381"/>
            <a:ext cx="1792432" cy="1600438"/>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There is no statistical evidence to show that younger male sperm donor has a higher chance of successful early outcome and birth </a:t>
            </a:r>
            <a:endParaRPr lang="zh-CN" alt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6B5485-8C86-3560-FCD6-A7953E763FBE}"/>
              </a:ext>
            </a:extLst>
          </p:cNvPr>
          <p:cNvSpPr txBox="1"/>
          <p:nvPr/>
        </p:nvSpPr>
        <p:spPr>
          <a:xfrm>
            <a:off x="7182813" y="2931320"/>
            <a:ext cx="1792432" cy="1169551"/>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Instead, higher age of sperm donors may increase the chance of success in certain cases</a:t>
            </a:r>
            <a:endParaRPr lang="zh-CN" altLang="en-US"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B4A8ED2F-BE2B-2A83-5A1B-95801993CA57}"/>
              </a:ext>
            </a:extLst>
          </p:cNvPr>
          <p:cNvGrpSpPr/>
          <p:nvPr/>
        </p:nvGrpSpPr>
        <p:grpSpPr>
          <a:xfrm>
            <a:off x="324219" y="1083410"/>
            <a:ext cx="6776212" cy="2667231"/>
            <a:chOff x="324219" y="1083410"/>
            <a:chExt cx="6776212" cy="2667231"/>
          </a:xfrm>
        </p:grpSpPr>
        <p:pic>
          <p:nvPicPr>
            <p:cNvPr id="12" name="Picture 11">
              <a:extLst>
                <a:ext uri="{FF2B5EF4-FFF2-40B4-BE49-F238E27FC236}">
                  <a16:creationId xmlns:a16="http://schemas.microsoft.com/office/drawing/2014/main" id="{5B04BE4E-AF90-18EC-8CCD-22F9C417460B}"/>
                </a:ext>
              </a:extLst>
            </p:cNvPr>
            <p:cNvPicPr>
              <a:picLocks noChangeAspect="1"/>
            </p:cNvPicPr>
            <p:nvPr/>
          </p:nvPicPr>
          <p:blipFill>
            <a:blip r:embed="rId3"/>
            <a:stretch>
              <a:fillRect/>
            </a:stretch>
          </p:blipFill>
          <p:spPr>
            <a:xfrm>
              <a:off x="2741413" y="1095442"/>
              <a:ext cx="4359018" cy="2651990"/>
            </a:xfrm>
            <a:prstGeom prst="rect">
              <a:avLst/>
            </a:prstGeom>
          </p:spPr>
        </p:pic>
        <p:pic>
          <p:nvPicPr>
            <p:cNvPr id="10" name="Picture 9">
              <a:extLst>
                <a:ext uri="{FF2B5EF4-FFF2-40B4-BE49-F238E27FC236}">
                  <a16:creationId xmlns:a16="http://schemas.microsoft.com/office/drawing/2014/main" id="{811417B8-801C-6CF5-C45E-28F7D772DCEB}"/>
                </a:ext>
              </a:extLst>
            </p:cNvPr>
            <p:cNvPicPr>
              <a:picLocks noChangeAspect="1"/>
            </p:cNvPicPr>
            <p:nvPr/>
          </p:nvPicPr>
          <p:blipFill>
            <a:blip r:embed="rId4"/>
            <a:stretch>
              <a:fillRect/>
            </a:stretch>
          </p:blipFill>
          <p:spPr>
            <a:xfrm>
              <a:off x="324219" y="1083410"/>
              <a:ext cx="4435224" cy="2667231"/>
            </a:xfrm>
            <a:prstGeom prst="rect">
              <a:avLst/>
            </a:prstGeom>
          </p:spPr>
        </p:pic>
      </p:grpSp>
    </p:spTree>
    <p:extLst>
      <p:ext uri="{BB962C8B-B14F-4D97-AF65-F5344CB8AC3E}">
        <p14:creationId xmlns:p14="http://schemas.microsoft.com/office/powerpoint/2010/main" val="5272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5" y="4806315"/>
            <a:ext cx="1974469"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452378"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991-2016 Difference-in-Difference: Legislative Change on Storage Length </a:t>
            </a:r>
          </a:p>
        </p:txBody>
      </p:sp>
      <p:grpSp>
        <p:nvGrpSpPr>
          <p:cNvPr id="2" name="Group 1">
            <a:extLst>
              <a:ext uri="{FF2B5EF4-FFF2-40B4-BE49-F238E27FC236}">
                <a16:creationId xmlns:a16="http://schemas.microsoft.com/office/drawing/2014/main" id="{2BAFCD12-828F-45CE-3335-9C3660A11349}"/>
              </a:ext>
            </a:extLst>
          </p:cNvPr>
          <p:cNvGrpSpPr/>
          <p:nvPr/>
        </p:nvGrpSpPr>
        <p:grpSpPr>
          <a:xfrm>
            <a:off x="391039" y="950731"/>
            <a:ext cx="6126375" cy="1780543"/>
            <a:chOff x="557867" y="910191"/>
            <a:chExt cx="6979572" cy="1996613"/>
          </a:xfrm>
        </p:grpSpPr>
        <p:pic>
          <p:nvPicPr>
            <p:cNvPr id="13" name="Picture 12">
              <a:extLst>
                <a:ext uri="{FF2B5EF4-FFF2-40B4-BE49-F238E27FC236}">
                  <a16:creationId xmlns:a16="http://schemas.microsoft.com/office/drawing/2014/main" id="{230FF1ED-3EDF-7312-EDD7-F176D4BB48F5}"/>
                </a:ext>
              </a:extLst>
            </p:cNvPr>
            <p:cNvPicPr>
              <a:picLocks noChangeAspect="1"/>
            </p:cNvPicPr>
            <p:nvPr/>
          </p:nvPicPr>
          <p:blipFill>
            <a:blip r:embed="rId4"/>
            <a:stretch>
              <a:fillRect/>
            </a:stretch>
          </p:blipFill>
          <p:spPr>
            <a:xfrm>
              <a:off x="4847346" y="910191"/>
              <a:ext cx="2690093" cy="1988992"/>
            </a:xfrm>
            <a:prstGeom prst="rect">
              <a:avLst/>
            </a:prstGeom>
          </p:spPr>
        </p:pic>
        <p:pic>
          <p:nvPicPr>
            <p:cNvPr id="11" name="Picture 10">
              <a:extLst>
                <a:ext uri="{FF2B5EF4-FFF2-40B4-BE49-F238E27FC236}">
                  <a16:creationId xmlns:a16="http://schemas.microsoft.com/office/drawing/2014/main" id="{CD50EB28-2588-6263-8157-C73875AB43AA}"/>
                </a:ext>
              </a:extLst>
            </p:cNvPr>
            <p:cNvPicPr>
              <a:picLocks noChangeAspect="1"/>
            </p:cNvPicPr>
            <p:nvPr/>
          </p:nvPicPr>
          <p:blipFill>
            <a:blip r:embed="rId5"/>
            <a:stretch>
              <a:fillRect/>
            </a:stretch>
          </p:blipFill>
          <p:spPr>
            <a:xfrm>
              <a:off x="2772181" y="910191"/>
              <a:ext cx="3093988" cy="1996613"/>
            </a:xfrm>
            <a:prstGeom prst="rect">
              <a:avLst/>
            </a:prstGeom>
          </p:spPr>
        </p:pic>
        <p:pic>
          <p:nvPicPr>
            <p:cNvPr id="9" name="Picture 8">
              <a:extLst>
                <a:ext uri="{FF2B5EF4-FFF2-40B4-BE49-F238E27FC236}">
                  <a16:creationId xmlns:a16="http://schemas.microsoft.com/office/drawing/2014/main" id="{81AD3A5D-2D12-73F2-FD95-C4015F659ECA}"/>
                </a:ext>
              </a:extLst>
            </p:cNvPr>
            <p:cNvPicPr>
              <a:picLocks noChangeAspect="1"/>
            </p:cNvPicPr>
            <p:nvPr/>
          </p:nvPicPr>
          <p:blipFill>
            <a:blip r:embed="rId6"/>
            <a:stretch>
              <a:fillRect/>
            </a:stretch>
          </p:blipFill>
          <p:spPr>
            <a:xfrm>
              <a:off x="557867" y="910191"/>
              <a:ext cx="3246401" cy="1988992"/>
            </a:xfrm>
            <a:prstGeom prst="rect">
              <a:avLst/>
            </a:prstGeom>
          </p:spPr>
        </p:pic>
      </p:grpSp>
      <p:sp>
        <p:nvSpPr>
          <p:cNvPr id="3" name="TextBox 2">
            <a:extLst>
              <a:ext uri="{FF2B5EF4-FFF2-40B4-BE49-F238E27FC236}">
                <a16:creationId xmlns:a16="http://schemas.microsoft.com/office/drawing/2014/main" id="{2754BFB6-380D-B4A8-F505-1E7BBD408520}"/>
              </a:ext>
            </a:extLst>
          </p:cNvPr>
          <p:cNvSpPr txBox="1"/>
          <p:nvPr/>
        </p:nvSpPr>
        <p:spPr>
          <a:xfrm>
            <a:off x="256641" y="2919358"/>
            <a:ext cx="6263105" cy="2308324"/>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interaction term is constructed based on the following two added columns: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a:latin typeface="Calibri" panose="020F0502020204030204" pitchFamily="34" charset="0"/>
                <a:ea typeface="Calibri" panose="020F0502020204030204" pitchFamily="34" charset="0"/>
                <a:cs typeface="Calibri" panose="020F0502020204030204" pitchFamily="34" charset="0"/>
              </a:rPr>
              <a:t>The 2009 legislative reform allowed for extended storage of egg, sperms and up to 55 years, the treatment group in the difference-in-difference model can be defined as those samples who have 1 in the following columns: ['Fresh Eggs Stored’, 'Embryos Stored For Use By Patient’], who are likely to benefit from this extended storage.</a:t>
            </a:r>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dirty="0" err="1">
                <a:latin typeface="Calibri" panose="020F0502020204030204" pitchFamily="34" charset="0"/>
                <a:ea typeface="Calibri" panose="020F0502020204030204" pitchFamily="34" charset="0"/>
                <a:cs typeface="Calibri" panose="020F0502020204030204" pitchFamily="34" charset="0"/>
              </a:rPr>
              <a:t>Post_Reform</a:t>
            </a:r>
            <a:r>
              <a:rPr lang="en-US" altLang="zh-CN" sz="1200" dirty="0">
                <a:latin typeface="Calibri" panose="020F0502020204030204" pitchFamily="34" charset="0"/>
                <a:ea typeface="Calibri" panose="020F0502020204030204" pitchFamily="34" charset="0"/>
                <a:cs typeface="Calibri" panose="020F0502020204030204" pitchFamily="34" charset="0"/>
              </a:rPr>
              <a:t>: Indicates whether the observation is before or after the legislative reform in 2009.</a:t>
            </a:r>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r>
              <a:rPr lang="en-ZA" altLang="zh-CN" sz="1200" dirty="0">
                <a:latin typeface="Calibri" panose="020F0502020204030204" pitchFamily="34" charset="0"/>
                <a:ea typeface="Calibri" panose="020F0502020204030204" pitchFamily="34" charset="0"/>
                <a:cs typeface="Calibri" panose="020F0502020204030204" pitchFamily="34" charset="0"/>
              </a:rPr>
              <a:t> </a:t>
            </a:r>
            <a:endParaRPr lang="zh-CN" altLang="en-US" sz="12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ACBB83-C1CD-E13D-DC08-3DA576683C81}"/>
              </a:ext>
            </a:extLst>
          </p:cNvPr>
          <p:cNvSpPr txBox="1"/>
          <p:nvPr/>
        </p:nvSpPr>
        <p:spPr>
          <a:xfrm>
            <a:off x="6515151" y="950731"/>
            <a:ext cx="2598804" cy="3416320"/>
          </a:xfrm>
          <a:prstGeom prst="rect">
            <a:avLst/>
          </a:prstGeom>
          <a:noFill/>
        </p:spPr>
        <p:txBody>
          <a:bodyPr wrap="square" rtlCol="0">
            <a:spAutoFit/>
          </a:bodyPr>
          <a:lstStyle/>
          <a:p>
            <a:pPr algn="just"/>
            <a:r>
              <a:rPr lang="en-ZA" altLang="zh-CN" sz="1200" dirty="0">
                <a:latin typeface="Calibri" panose="020F0502020204030204" pitchFamily="34" charset="0"/>
                <a:ea typeface="Calibri" panose="020F0502020204030204" pitchFamily="34" charset="0"/>
                <a:cs typeface="Calibri" panose="020F0502020204030204" pitchFamily="34" charset="0"/>
              </a:rPr>
              <a:t>Treatments received after 2009 are more likely have  early outcome and successful birth</a:t>
            </a:r>
          </a:p>
          <a:p>
            <a:pPr algn="just"/>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dirty="0">
                <a:latin typeface="Calibri" panose="020F0502020204030204" pitchFamily="34" charset="0"/>
                <a:ea typeface="Calibri" panose="020F0502020204030204" pitchFamily="34" charset="0"/>
                <a:cs typeface="Calibri" panose="020F0502020204030204" pitchFamily="34" charset="0"/>
              </a:rPr>
              <a:t>The treatment group cycles that freeze gametes</a:t>
            </a:r>
          </a:p>
          <a:p>
            <a:pPr algn="just"/>
            <a:r>
              <a:rPr lang="en-ZA" altLang="zh-CN" sz="1200" dirty="0">
                <a:latin typeface="Calibri" panose="020F0502020204030204" pitchFamily="34" charset="0"/>
                <a:ea typeface="Calibri" panose="020F0502020204030204" pitchFamily="34" charset="0"/>
                <a:cs typeface="Calibri" panose="020F0502020204030204" pitchFamily="34" charset="0"/>
              </a:rPr>
              <a:t> have more chance of leading to successful results</a:t>
            </a:r>
          </a:p>
          <a:p>
            <a:pPr algn="just"/>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dirty="0">
                <a:latin typeface="Calibri" panose="020F0502020204030204" pitchFamily="34" charset="0"/>
                <a:ea typeface="Calibri" panose="020F0502020204030204" pitchFamily="34" charset="0"/>
                <a:cs typeface="Calibri" panose="020F0502020204030204" pitchFamily="34" charset="0"/>
              </a:rPr>
              <a:t>However, </a:t>
            </a:r>
            <a:r>
              <a:rPr lang="en-US" altLang="zh-CN" sz="1200" dirty="0">
                <a:latin typeface="Calibri" panose="020F0502020204030204" pitchFamily="34" charset="0"/>
                <a:ea typeface="Calibri" panose="020F0502020204030204" pitchFamily="34" charset="0"/>
                <a:cs typeface="Calibri" panose="020F0502020204030204" pitchFamily="34" charset="0"/>
              </a:rPr>
              <a:t>the combined effect of the reform and being in the treatment group does not turn out to be positive, implying the reform probably did not achieve the goal it aimed for. More research based on the storage length of frozen gametes is needed to understand the cause of the phenomenon </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25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Executive Summary</a:t>
            </a:r>
          </a:p>
        </p:txBody>
      </p:sp>
      <p:sp>
        <p:nvSpPr>
          <p:cNvPr id="2" name="TextBox 1">
            <a:extLst>
              <a:ext uri="{FF2B5EF4-FFF2-40B4-BE49-F238E27FC236}">
                <a16:creationId xmlns:a16="http://schemas.microsoft.com/office/drawing/2014/main" id="{B923FBEF-DEAA-C19E-C163-01249470C7AD}"/>
              </a:ext>
            </a:extLst>
          </p:cNvPr>
          <p:cNvSpPr txBox="1"/>
          <p:nvPr/>
        </p:nvSpPr>
        <p:spPr>
          <a:xfrm>
            <a:off x="316698" y="703099"/>
            <a:ext cx="8436261" cy="4093428"/>
          </a:xfrm>
          <a:prstGeom prst="rect">
            <a:avLst/>
          </a:prstGeom>
          <a:noFill/>
          <a:ln>
            <a:solidFill>
              <a:schemeClr val="accent1"/>
            </a:solidFill>
            <a:prstDash val="lgDash"/>
          </a:ln>
        </p:spPr>
        <p:txBody>
          <a:bodyPr wrap="square" rtlCol="0">
            <a:spAutoFit/>
          </a:bodyPr>
          <a:lstStyle/>
          <a:p>
            <a:pPr lvl="2">
              <a:spcBef>
                <a:spcPts val="1200"/>
              </a:spcBef>
              <a:buFont typeface="Arial" panose="020B0604020202020204" pitchFamily="34" charset="0"/>
              <a:buChar char="•"/>
            </a:pPr>
            <a:r>
              <a:rPr lang="zh-CN" altLang="en-US" sz="1200" dirty="0">
                <a:solidFill>
                  <a:srgbClr val="0D0D0D"/>
                </a:solidFill>
                <a:latin typeface="Calibri" panose="020F0502020204030204" pitchFamily="34" charset="0"/>
                <a:cs typeface="Calibri" panose="020F0502020204030204" pitchFamily="34" charset="0"/>
              </a:rPr>
              <a:t>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Global fertility decline has been a concern to policy makers and healthcare researchers. As more and more people in the modern society choose to prioritize career over founding a family and raising children, the child-bearing age for both women and men is postponed. In Vitro Fertilization has proved to be an effective way to help couples with infertility issues conceive babies. The effect of male age on the treatment success rate is still unclear.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Originelle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as a pioneer in this domain seeks to unveil the male age puzzle in infertility treatment.</a:t>
            </a:r>
          </a:p>
          <a:p>
            <a:pPr lvl="2">
              <a:spcBef>
                <a:spcPts val="1200"/>
              </a:spcBef>
              <a:buFont typeface="Arial" panose="020B0604020202020204" pitchFamily="34" charset="0"/>
              <a:buChar char="•"/>
            </a:pP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This project seeks to spearhead the efforts to uncover the relationship between male age and IVF treatment outcomes. It explores the publicly available UK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the Human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Fertilisation</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and Embryology Authority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HFEA) data to understand the quality of data and the kind of questions that it allows to answer. Even though academic publication is not the goal of this project, it provides several angles from which to tackle the problem and aims to inspire and facilitate the research work by employed researchers at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which will ultimately lead to published paper(s). </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ZA"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project yielded two cleaned datasets: one for the period 1991-2016 focusing on cycles that involve male sperm donors and female patients, the other for 2017-2018 focusing on cycles that involve male partners and female patients. Two Power BI dashboard files are created for each cleaned dataset respectively to visualize th</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e trend of treatment success and its relationship with age and treatment variations. Statistical tests were then conducted to validate/invalidate the spotted relationships.</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Empirical evidence from 2017-2018 suggests that older male partners may negatively impact IVF treatment outcomes. However, data from HFEA between 1991-2016 shows no evidence that increasing male donor sperm age (18-45) negatively affects IVF success rates; in fact, it may even improve them, although further research is needed to understand why. It is unclear whether the 2009 legislative change on gamete freezing duration affects IVF success rates. Preimplantation genetic testing (PGT) in women over 35 years old leads to higher clinical pregnancy and live birth rates, while elective single embryo transfer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eSET</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is not effective for women in this age group.</a:t>
            </a:r>
            <a:r>
              <a:rPr lang="en-C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Additionally, machine learning models were built and fine tuned on the two datasets, which yielded results that echo the statistical findings.</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661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Insights from Machine Learning Models</a:t>
            </a:r>
            <a:endParaRPr lang="en-US" sz="1800" dirty="0">
              <a:solidFill>
                <a:srgbClr val="C00000"/>
              </a:solidFill>
              <a:latin typeface="Calibri"/>
              <a:ea typeface="Calibri"/>
              <a:cs typeface="Calibri"/>
            </a:endParaRPr>
          </a:p>
        </p:txBody>
      </p:sp>
      <p:pic>
        <p:nvPicPr>
          <p:cNvPr id="3"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7" name="Picture 4">
            <a:extLst>
              <a:ext uri="{FF2B5EF4-FFF2-40B4-BE49-F238E27FC236}">
                <a16:creationId xmlns:a16="http://schemas.microsoft.com/office/drawing/2014/main" id="{9CAFD02F-C9B1-28C9-1D71-1B8CFD68F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928" y="956892"/>
            <a:ext cx="2753472" cy="3227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A20D94-0EA1-3BA7-9691-814EAD44C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22" y="960704"/>
            <a:ext cx="2818877" cy="3223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265001-B60A-C91F-7AD2-6375862CA3FF}"/>
              </a:ext>
            </a:extLst>
          </p:cNvPr>
          <p:cNvSpPr txBox="1"/>
          <p:nvPr/>
        </p:nvSpPr>
        <p:spPr>
          <a:xfrm>
            <a:off x="4134721" y="4225667"/>
            <a:ext cx="1993392" cy="461665"/>
          </a:xfrm>
          <a:prstGeom prst="rect">
            <a:avLst/>
          </a:prstGeom>
          <a:noFill/>
        </p:spPr>
        <p:txBody>
          <a:bodyPr wrap="square" rtlCol="0">
            <a:spAutoFit/>
          </a:bodyPr>
          <a:lstStyle/>
          <a:p>
            <a:r>
              <a:rPr lang="en-ZA" altLang="zh-CN" sz="1200" dirty="0"/>
              <a:t>Light GBM Regressor on 1991-2016 data</a:t>
            </a:r>
            <a:endParaRPr lang="zh-CN" altLang="en-US" sz="1200" dirty="0"/>
          </a:p>
        </p:txBody>
      </p:sp>
      <p:sp>
        <p:nvSpPr>
          <p:cNvPr id="10" name="TextBox 9">
            <a:extLst>
              <a:ext uri="{FF2B5EF4-FFF2-40B4-BE49-F238E27FC236}">
                <a16:creationId xmlns:a16="http://schemas.microsoft.com/office/drawing/2014/main" id="{A90432F1-0497-AD7C-E79D-3C99AE60E9CD}"/>
              </a:ext>
            </a:extLst>
          </p:cNvPr>
          <p:cNvSpPr txBox="1"/>
          <p:nvPr/>
        </p:nvSpPr>
        <p:spPr>
          <a:xfrm>
            <a:off x="6545075" y="4225667"/>
            <a:ext cx="2598925" cy="461665"/>
          </a:xfrm>
          <a:prstGeom prst="rect">
            <a:avLst/>
          </a:prstGeom>
          <a:noFill/>
        </p:spPr>
        <p:txBody>
          <a:bodyPr wrap="square" rtlCol="0">
            <a:spAutoFit/>
          </a:bodyPr>
          <a:lstStyle/>
          <a:p>
            <a:r>
              <a:rPr lang="en-ZA" altLang="zh-CN" sz="1200" dirty="0"/>
              <a:t>XG Boosting </a:t>
            </a:r>
            <a:r>
              <a:rPr lang="en-ZA" altLang="zh-CN" sz="1200" dirty="0" err="1"/>
              <a:t>Classifieron</a:t>
            </a:r>
            <a:r>
              <a:rPr lang="en-ZA" altLang="zh-CN" sz="1200" dirty="0"/>
              <a:t> 2017-2018 data</a:t>
            </a:r>
            <a:endParaRPr lang="zh-CN" altLang="en-US" sz="1200" dirty="0"/>
          </a:p>
        </p:txBody>
      </p:sp>
      <p:sp>
        <p:nvSpPr>
          <p:cNvPr id="12" name="TextBox 11">
            <a:extLst>
              <a:ext uri="{FF2B5EF4-FFF2-40B4-BE49-F238E27FC236}">
                <a16:creationId xmlns:a16="http://schemas.microsoft.com/office/drawing/2014/main" id="{8E9DDA71-8C59-C347-18BE-D8B098DA5E36}"/>
              </a:ext>
            </a:extLst>
          </p:cNvPr>
          <p:cNvSpPr txBox="1"/>
          <p:nvPr/>
        </p:nvSpPr>
        <p:spPr>
          <a:xfrm>
            <a:off x="391040" y="1103376"/>
            <a:ext cx="2928754" cy="4154984"/>
          </a:xfrm>
          <a:prstGeom prst="rect">
            <a:avLst/>
          </a:prstGeom>
          <a:noFill/>
        </p:spPr>
        <p:txBody>
          <a:bodyPr wrap="square" rtlCol="0">
            <a:spAutoFit/>
          </a:bodyPr>
          <a:lstStyle/>
          <a:p>
            <a:pPr marL="171450" indent="-171450">
              <a:buFont typeface="Arial" panose="020B0604020202020204" pitchFamily="34" charset="0"/>
              <a:buChar char="•"/>
            </a:pPr>
            <a:r>
              <a:rPr lang="en-ZA" altLang="zh-CN" sz="1200" dirty="0"/>
              <a:t>Longer embryos are frozen and stored, the higher the chance of success  </a:t>
            </a:r>
          </a:p>
          <a:p>
            <a:pPr marL="171450" indent="-171450">
              <a:buFont typeface="Arial" panose="020B0604020202020204" pitchFamily="34" charset="0"/>
              <a:buChar char="•"/>
            </a:pPr>
            <a:endParaRPr lang="en-ZA" altLang="zh-CN" sz="1200" dirty="0"/>
          </a:p>
          <a:p>
            <a:pPr marL="171450" indent="-171450">
              <a:buFont typeface="Arial" panose="020B0604020202020204" pitchFamily="34" charset="0"/>
              <a:buChar char="•"/>
            </a:pPr>
            <a:r>
              <a:rPr lang="en-ZA" altLang="zh-CN" sz="1200" dirty="0"/>
              <a:t>More embryos transferred, the higher the chance of successful live birth </a:t>
            </a:r>
          </a:p>
          <a:p>
            <a:pPr marL="171450" indent="-171450">
              <a:buFont typeface="Arial" panose="020B0604020202020204" pitchFamily="34" charset="0"/>
              <a:buChar char="•"/>
            </a:pPr>
            <a:endParaRPr lang="en-ZA" altLang="zh-CN" sz="1200" dirty="0"/>
          </a:p>
          <a:p>
            <a:pPr marL="171450" indent="-171450">
              <a:buFont typeface="Arial" panose="020B0604020202020204" pitchFamily="34" charset="0"/>
              <a:buChar char="•"/>
            </a:pPr>
            <a:r>
              <a:rPr lang="en-ZA" altLang="zh-CN" sz="1200" dirty="0"/>
              <a:t>Using PGT and </a:t>
            </a:r>
            <a:r>
              <a:rPr lang="en-ZA" altLang="zh-CN" sz="1200" dirty="0" err="1"/>
              <a:t>eSET</a:t>
            </a:r>
            <a:r>
              <a:rPr lang="en-ZA" altLang="zh-CN" sz="1200" dirty="0"/>
              <a:t> can improve chance of success</a:t>
            </a:r>
          </a:p>
          <a:p>
            <a:pPr marL="171450" indent="-171450">
              <a:buFont typeface="Arial" panose="020B0604020202020204" pitchFamily="34" charset="0"/>
              <a:buChar char="•"/>
            </a:pPr>
            <a:endParaRPr lang="en-ZA" altLang="zh-CN" sz="1200" dirty="0"/>
          </a:p>
          <a:p>
            <a:pPr marL="171450" indent="-171450">
              <a:buFont typeface="Arial" panose="020B0604020202020204" pitchFamily="34" charset="0"/>
              <a:buChar char="•"/>
            </a:pPr>
            <a:r>
              <a:rPr lang="en-ZA" altLang="zh-CN" sz="1200" dirty="0"/>
              <a:t>Treatment year &gt; 2009 more likely to succeed</a:t>
            </a:r>
          </a:p>
          <a:p>
            <a:pPr marL="171450" indent="-171450">
              <a:buFont typeface="Arial" panose="020B0604020202020204" pitchFamily="34" charset="0"/>
              <a:buChar char="•"/>
            </a:pPr>
            <a:endParaRPr lang="en-ZA" altLang="zh-CN" sz="1200" dirty="0"/>
          </a:p>
          <a:p>
            <a:pPr marL="171450" indent="-171450">
              <a:buFont typeface="Arial" panose="020B0604020202020204" pitchFamily="34" charset="0"/>
              <a:buChar char="•"/>
            </a:pPr>
            <a:r>
              <a:rPr lang="en-ZA" altLang="zh-CN" sz="1200" dirty="0"/>
              <a:t>Lower patient age contributes to treatment success </a:t>
            </a:r>
          </a:p>
          <a:p>
            <a:pPr marL="171450" indent="-171450">
              <a:buFont typeface="Arial" panose="020B0604020202020204" pitchFamily="34" charset="0"/>
              <a:buChar char="•"/>
            </a:pPr>
            <a:endParaRPr lang="en-ZA" altLang="zh-CN" sz="1200" dirty="0"/>
          </a:p>
          <a:p>
            <a:pPr marL="171450" indent="-171450">
              <a:buFont typeface="Arial" panose="020B0604020202020204" pitchFamily="34" charset="0"/>
              <a:buChar char="•"/>
            </a:pPr>
            <a:r>
              <a:rPr lang="en-ZA" altLang="zh-CN" sz="1200" dirty="0"/>
              <a:t>Lower partner age contributes to successful live birth</a:t>
            </a:r>
          </a:p>
          <a:p>
            <a:endParaRPr lang="en-ZA" altLang="zh-CN" sz="1200" dirty="0"/>
          </a:p>
          <a:p>
            <a:endParaRPr lang="en-ZA" altLang="zh-CN" sz="1200" dirty="0"/>
          </a:p>
          <a:p>
            <a:endParaRPr lang="en-ZA" altLang="zh-CN" sz="1200" dirty="0"/>
          </a:p>
          <a:p>
            <a:r>
              <a:rPr lang="en-ZA" altLang="zh-CN" sz="1200" dirty="0"/>
              <a:t> </a:t>
            </a:r>
            <a:endParaRPr lang="zh-CN" altLang="en-US" sz="1200" dirty="0"/>
          </a:p>
        </p:txBody>
      </p:sp>
    </p:spTree>
    <p:extLst>
      <p:ext uri="{BB962C8B-B14F-4D97-AF65-F5344CB8AC3E}">
        <p14:creationId xmlns:p14="http://schemas.microsoft.com/office/powerpoint/2010/main" val="40280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Conclusion and Recommendations</a:t>
            </a:r>
          </a:p>
        </p:txBody>
      </p:sp>
      <p:sp>
        <p:nvSpPr>
          <p:cNvPr id="2" name="TextBox 1">
            <a:extLst>
              <a:ext uri="{FF2B5EF4-FFF2-40B4-BE49-F238E27FC236}">
                <a16:creationId xmlns:a16="http://schemas.microsoft.com/office/drawing/2014/main" id="{D2CAC0B9-6143-C6F3-7F0D-A60596367DF1}"/>
              </a:ext>
            </a:extLst>
          </p:cNvPr>
          <p:cNvSpPr txBox="1"/>
          <p:nvPr/>
        </p:nvSpPr>
        <p:spPr>
          <a:xfrm>
            <a:off x="605776" y="1312708"/>
            <a:ext cx="4269730" cy="3477875"/>
          </a:xfrm>
          <a:prstGeom prst="rect">
            <a:avLst/>
          </a:prstGeom>
          <a:noFill/>
          <a:ln>
            <a:solidFill>
              <a:schemeClr val="accent1"/>
            </a:solidFill>
            <a:prstDash val="lgDash"/>
          </a:ln>
        </p:spPr>
        <p:txBody>
          <a:bodyPr wrap="square" rtlCol="0">
            <a:spAutoFit/>
          </a:bodyPr>
          <a:lstStyle/>
          <a:p>
            <a:pPr marL="171450" indent="-171450">
              <a:buFont typeface="Arial" panose="020B0604020202020204" pitchFamily="34" charset="0"/>
              <a:buChar char="•"/>
            </a:pPr>
            <a:r>
              <a:rPr lang="en-ZA" altLang="zh-CN" sz="1100" dirty="0"/>
              <a:t>There is empirical evidence for higher male partner age negatively affecting IVF  treatment outcome </a:t>
            </a:r>
          </a:p>
          <a:p>
            <a:pPr marL="171450" indent="-171450">
              <a:buFont typeface="Arial" panose="020B0604020202020204" pitchFamily="34" charset="0"/>
              <a:buChar char="•"/>
            </a:pPr>
            <a:endParaRPr lang="en-ZA" altLang="zh-CN" sz="1100" dirty="0"/>
          </a:p>
          <a:p>
            <a:pPr marL="171450" indent="-171450">
              <a:buFont typeface="Arial" panose="020B0604020202020204" pitchFamily="34" charset="0"/>
              <a:buChar char="•"/>
            </a:pPr>
            <a:r>
              <a:rPr lang="en-ZA" altLang="zh-CN" sz="1100" dirty="0"/>
              <a:t>There is in general no empirical evidence from HFEA data from 1991-2016 for increasing male donor sperm age between 18 to 45 negatively affecting IVF success rates. Indeed, there is some suggestion that paradoxically increasing male sperm donor age may have improve IVF success rates. The reasons for this, if true, would require further research.</a:t>
            </a:r>
          </a:p>
          <a:p>
            <a:pPr marL="171450" indent="-171450">
              <a:buFont typeface="Arial" panose="020B0604020202020204" pitchFamily="34" charset="0"/>
              <a:buChar char="•"/>
            </a:pPr>
            <a:endParaRPr lang="en-ZA" altLang="zh-CN" sz="1100" dirty="0"/>
          </a:p>
          <a:p>
            <a:pPr marL="171450" indent="-171450">
              <a:buFont typeface="Arial" panose="020B0604020202020204" pitchFamily="34" charset="0"/>
              <a:buChar char="•"/>
            </a:pPr>
            <a:r>
              <a:rPr lang="en-ZA" altLang="zh-CN" sz="1100" dirty="0"/>
              <a:t>It is not possible to conclude, based on the data publicly available, whether the 2009 legislative change on the duration that gametes can be frozen has any effect on the success rates of IVF treatment.</a:t>
            </a:r>
          </a:p>
          <a:p>
            <a:pPr marL="171450" indent="-171450">
              <a:buFont typeface="Arial" panose="020B0604020202020204" pitchFamily="34" charset="0"/>
              <a:buChar char="•"/>
            </a:pPr>
            <a:endParaRPr lang="en-ZA" altLang="zh-CN" sz="1100" dirty="0"/>
          </a:p>
          <a:p>
            <a:pPr marL="171450" indent="-171450">
              <a:buFont typeface="Arial" panose="020B0604020202020204" pitchFamily="34" charset="0"/>
              <a:buChar char="•"/>
            </a:pPr>
            <a:r>
              <a:rPr lang="en-ZA" altLang="zh-CN" sz="1100" dirty="0"/>
              <a:t>PGT in women over 35 years of age leads to higher clinical pregnancy and livebirth rates</a:t>
            </a:r>
          </a:p>
          <a:p>
            <a:pPr marL="171450" indent="-171450">
              <a:buFont typeface="Arial" panose="020B0604020202020204" pitchFamily="34" charset="0"/>
              <a:buChar char="•"/>
            </a:pPr>
            <a:endParaRPr lang="en-ZA" altLang="zh-CN" sz="1100" dirty="0"/>
          </a:p>
          <a:p>
            <a:pPr marL="171450" indent="-171450">
              <a:buFont typeface="Arial" panose="020B0604020202020204" pitchFamily="34" charset="0"/>
              <a:buChar char="•"/>
            </a:pPr>
            <a:r>
              <a:rPr lang="en-ZA" altLang="zh-CN" sz="1100" dirty="0" err="1"/>
              <a:t>eSET</a:t>
            </a:r>
            <a:r>
              <a:rPr lang="en-ZA" altLang="zh-CN" sz="1100" dirty="0"/>
              <a:t> is not an effective treatment in women over 35 years of age</a:t>
            </a:r>
          </a:p>
        </p:txBody>
      </p:sp>
      <p:sp>
        <p:nvSpPr>
          <p:cNvPr id="3" name="TextBox 2">
            <a:extLst>
              <a:ext uri="{FF2B5EF4-FFF2-40B4-BE49-F238E27FC236}">
                <a16:creationId xmlns:a16="http://schemas.microsoft.com/office/drawing/2014/main" id="{F6FBA48F-DB9E-09FE-8E2A-D8573B8350B4}"/>
              </a:ext>
            </a:extLst>
          </p:cNvPr>
          <p:cNvSpPr txBox="1"/>
          <p:nvPr/>
        </p:nvSpPr>
        <p:spPr>
          <a:xfrm>
            <a:off x="5422731" y="1337432"/>
            <a:ext cx="3170805" cy="2462213"/>
          </a:xfrm>
          <a:prstGeom prst="rect">
            <a:avLst/>
          </a:prstGeom>
          <a:noFill/>
          <a:ln>
            <a:solidFill>
              <a:schemeClr val="accent1"/>
            </a:solidFill>
            <a:prstDash val="lgDash"/>
          </a:ln>
        </p:spPr>
        <p:txBody>
          <a:bodyPr wrap="square">
            <a:spAutoFit/>
          </a:bodyPr>
          <a:lstStyle/>
          <a:p>
            <a:pPr marL="285750" indent="-285750">
              <a:buFont typeface="Arial" panose="020B0604020202020204" pitchFamily="34" charset="0"/>
              <a:buChar char="•"/>
            </a:pPr>
            <a:r>
              <a:rPr lang="zh-CN" altLang="en-US" sz="1100" dirty="0"/>
              <a:t>Prioritize strategies and provide educational resources to promote earlier treatment for younger partners.</a:t>
            </a:r>
            <a:endParaRPr lang="en-US" altLang="zh-CN" sz="1100" dirty="0"/>
          </a:p>
          <a:p>
            <a:pPr marL="285750" indent="-285750">
              <a:buFontTx/>
              <a:buChar char="-"/>
            </a:pPr>
            <a:endParaRPr lang="zh-CN" altLang="en-US" sz="1100" dirty="0"/>
          </a:p>
          <a:p>
            <a:pPr marL="285750" indent="-285750">
              <a:buFont typeface="Arial" panose="020B0604020202020204" pitchFamily="34" charset="0"/>
              <a:buChar char="•"/>
            </a:pPr>
            <a:r>
              <a:rPr lang="zh-CN" altLang="en-US" sz="1100" dirty="0"/>
              <a:t>Allocate more resources towards </a:t>
            </a:r>
            <a:r>
              <a:rPr lang="en-ZA" altLang="zh-CN" sz="1100" dirty="0"/>
              <a:t>young </a:t>
            </a:r>
            <a:r>
              <a:rPr lang="zh-CN" altLang="en-US" sz="1100" dirty="0"/>
              <a:t>partner</a:t>
            </a:r>
            <a:r>
              <a:rPr lang="en-ZA" altLang="zh-CN" sz="1100" dirty="0"/>
              <a:t>s </a:t>
            </a:r>
            <a:r>
              <a:rPr lang="zh-CN" altLang="en-US" sz="1100" dirty="0"/>
              <a:t>while still monitoring sperm donor age.</a:t>
            </a:r>
            <a:endParaRPr lang="en-US" altLang="zh-CN" sz="1100" dirty="0"/>
          </a:p>
          <a:p>
            <a:pPr marL="285750" indent="-285750">
              <a:buFontTx/>
              <a:buChar char="-"/>
            </a:pPr>
            <a:endParaRPr lang="zh-CN" altLang="en-US" sz="1100" dirty="0"/>
          </a:p>
          <a:p>
            <a:pPr marL="285750" indent="-285750">
              <a:buFont typeface="Arial" panose="020B0604020202020204" pitchFamily="34" charset="0"/>
              <a:buChar char="•"/>
            </a:pPr>
            <a:r>
              <a:rPr lang="en-ZA" altLang="zh-CN" sz="1100" dirty="0"/>
              <a:t>Promote PGS and PGD in treatment cycles that involve elder patients and male partners. P</a:t>
            </a:r>
            <a:r>
              <a:rPr lang="zh-CN" altLang="en-US" sz="1100" dirty="0"/>
              <a:t>rovide counseling and support for older patients.</a:t>
            </a:r>
            <a:endParaRPr lang="en-US" altLang="zh-CN" sz="1100" dirty="0"/>
          </a:p>
          <a:p>
            <a:pPr marL="285750" indent="-285750">
              <a:buFontTx/>
              <a:buChar char="-"/>
            </a:pPr>
            <a:endParaRPr lang="zh-CN" altLang="en-US" sz="1100" dirty="0"/>
          </a:p>
          <a:p>
            <a:pPr marL="285750" indent="-285750">
              <a:buFont typeface="Arial" panose="020B0604020202020204" pitchFamily="34" charset="0"/>
              <a:buChar char="•"/>
            </a:pPr>
            <a:r>
              <a:rPr lang="en-ZA" altLang="zh-CN" sz="1100" dirty="0"/>
              <a:t>Use </a:t>
            </a:r>
            <a:r>
              <a:rPr lang="en-ZA" altLang="zh-CN" sz="1100" dirty="0" err="1"/>
              <a:t>eSET</a:t>
            </a:r>
            <a:r>
              <a:rPr lang="en-ZA" altLang="zh-CN" sz="1100" dirty="0"/>
              <a:t> only when necessary</a:t>
            </a:r>
            <a:endParaRPr lang="en-US" altLang="zh-CN" sz="1100" dirty="0"/>
          </a:p>
        </p:txBody>
      </p:sp>
      <p:grpSp>
        <p:nvGrpSpPr>
          <p:cNvPr id="7" name="Group 6">
            <a:extLst>
              <a:ext uri="{FF2B5EF4-FFF2-40B4-BE49-F238E27FC236}">
                <a16:creationId xmlns:a16="http://schemas.microsoft.com/office/drawing/2014/main" id="{30EA98C1-A89B-CF2B-9AF1-6AE3CB7ED713}"/>
              </a:ext>
            </a:extLst>
          </p:cNvPr>
          <p:cNvGrpSpPr/>
          <p:nvPr/>
        </p:nvGrpSpPr>
        <p:grpSpPr>
          <a:xfrm>
            <a:off x="605776" y="886370"/>
            <a:ext cx="4269730" cy="375182"/>
            <a:chOff x="0" y="2189906"/>
            <a:chExt cx="2513702" cy="1006931"/>
          </a:xfrm>
        </p:grpSpPr>
        <p:sp>
          <p:nvSpPr>
            <p:cNvPr id="8" name="Rectangle: Rounded Corners 7">
              <a:extLst>
                <a:ext uri="{FF2B5EF4-FFF2-40B4-BE49-F238E27FC236}">
                  <a16:creationId xmlns:a16="http://schemas.microsoft.com/office/drawing/2014/main" id="{0BF1AFBB-AB0C-BD41-A6D5-637DC5682C63}"/>
                </a:ext>
              </a:extLst>
            </p:cNvPr>
            <p:cNvSpPr/>
            <p:nvPr/>
          </p:nvSpPr>
          <p:spPr>
            <a:xfrm>
              <a:off x="0" y="2189906"/>
              <a:ext cx="2513702" cy="1006931"/>
            </a:xfrm>
            <a:prstGeom prst="roundRect">
              <a:avLst/>
            </a:prstGeom>
          </p:spPr>
          <p:style>
            <a:lnRef idx="2">
              <a:schemeClr val="lt1">
                <a:hueOff val="0"/>
                <a:satOff val="0"/>
                <a:lumOff val="0"/>
                <a:alphaOff val="0"/>
              </a:schemeClr>
            </a:lnRef>
            <a:fillRef idx="1">
              <a:schemeClr val="accent2">
                <a:hueOff val="12000070"/>
                <a:satOff val="15385"/>
                <a:lumOff val="41176"/>
                <a:alphaOff val="0"/>
              </a:schemeClr>
            </a:fillRef>
            <a:effectRef idx="0">
              <a:schemeClr val="accent2">
                <a:hueOff val="12000070"/>
                <a:satOff val="15385"/>
                <a:lumOff val="41176"/>
                <a:alphaOff val="0"/>
              </a:schemeClr>
            </a:effectRef>
            <a:fontRef idx="minor">
              <a:schemeClr val="lt1"/>
            </a:fontRef>
          </p:style>
          <p:txBody>
            <a:bodyPr/>
            <a:lstStyle/>
            <a:p>
              <a:endParaRPr lang="zh-CN" altLang="en-US"/>
            </a:p>
          </p:txBody>
        </p:sp>
        <p:sp>
          <p:nvSpPr>
            <p:cNvPr id="9" name="Rectangle: Rounded Corners 4">
              <a:extLst>
                <a:ext uri="{FF2B5EF4-FFF2-40B4-BE49-F238E27FC236}">
                  <a16:creationId xmlns:a16="http://schemas.microsoft.com/office/drawing/2014/main" id="{6A31C669-0D2C-D17C-C286-DC9CB1EDD6CB}"/>
                </a:ext>
              </a:extLst>
            </p:cNvPr>
            <p:cNvSpPr txBox="1"/>
            <p:nvPr/>
          </p:nvSpPr>
          <p:spPr>
            <a:xfrm>
              <a:off x="49154" y="2239060"/>
              <a:ext cx="2415394" cy="908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latin typeface="Calibri" panose="020F0502020204030204" pitchFamily="34" charset="0"/>
                  <a:cs typeface="Calibri" panose="020F0502020204030204" pitchFamily="34" charset="0"/>
                </a:rPr>
                <a:t>Conclusions</a:t>
              </a:r>
            </a:p>
          </p:txBody>
        </p:sp>
      </p:grpSp>
      <p:grpSp>
        <p:nvGrpSpPr>
          <p:cNvPr id="10" name="Group 9">
            <a:extLst>
              <a:ext uri="{FF2B5EF4-FFF2-40B4-BE49-F238E27FC236}">
                <a16:creationId xmlns:a16="http://schemas.microsoft.com/office/drawing/2014/main" id="{F1230CC7-F6E5-626E-78D2-D4E6E2B409B1}"/>
              </a:ext>
            </a:extLst>
          </p:cNvPr>
          <p:cNvGrpSpPr/>
          <p:nvPr/>
        </p:nvGrpSpPr>
        <p:grpSpPr>
          <a:xfrm>
            <a:off x="5367419" y="903163"/>
            <a:ext cx="3170805" cy="375181"/>
            <a:chOff x="0" y="1095290"/>
            <a:chExt cx="2769939" cy="989820"/>
          </a:xfrm>
        </p:grpSpPr>
        <p:sp>
          <p:nvSpPr>
            <p:cNvPr id="11" name="Rectangle: Rounded Corners 10">
              <a:extLst>
                <a:ext uri="{FF2B5EF4-FFF2-40B4-BE49-F238E27FC236}">
                  <a16:creationId xmlns:a16="http://schemas.microsoft.com/office/drawing/2014/main" id="{FE1FBE76-B196-B5D4-E671-0D5E0637084F}"/>
                </a:ext>
              </a:extLst>
            </p:cNvPr>
            <p:cNvSpPr/>
            <p:nvPr/>
          </p:nvSpPr>
          <p:spPr>
            <a:xfrm>
              <a:off x="0" y="1095290"/>
              <a:ext cx="2769939" cy="989820"/>
            </a:xfrm>
            <a:prstGeom prst="roundRect">
              <a:avLst/>
            </a:prstGeom>
          </p:spPr>
          <p:style>
            <a:lnRef idx="2">
              <a:schemeClr val="lt1">
                <a:hueOff val="0"/>
                <a:satOff val="0"/>
                <a:lumOff val="0"/>
                <a:alphaOff val="0"/>
              </a:schemeClr>
            </a:lnRef>
            <a:fillRef idx="1">
              <a:schemeClr val="accent2">
                <a:hueOff val="6000035"/>
                <a:satOff val="7693"/>
                <a:lumOff val="20588"/>
                <a:alphaOff val="0"/>
              </a:schemeClr>
            </a:fillRef>
            <a:effectRef idx="0">
              <a:schemeClr val="accent2">
                <a:hueOff val="6000035"/>
                <a:satOff val="7693"/>
                <a:lumOff val="20588"/>
                <a:alphaOff val="0"/>
              </a:schemeClr>
            </a:effectRef>
            <a:fontRef idx="minor">
              <a:schemeClr val="lt1"/>
            </a:fontRef>
          </p:style>
          <p:txBody>
            <a:bodyPr/>
            <a:lstStyle/>
            <a:p>
              <a:endParaRPr lang="zh-CN" altLang="en-US"/>
            </a:p>
          </p:txBody>
        </p:sp>
        <p:sp>
          <p:nvSpPr>
            <p:cNvPr id="12" name="Rectangle: Rounded Corners 4">
              <a:extLst>
                <a:ext uri="{FF2B5EF4-FFF2-40B4-BE49-F238E27FC236}">
                  <a16:creationId xmlns:a16="http://schemas.microsoft.com/office/drawing/2014/main" id="{BCB5C3E6-FE98-43A8-4DC9-4ADFF8B41333}"/>
                </a:ext>
              </a:extLst>
            </p:cNvPr>
            <p:cNvSpPr txBox="1"/>
            <p:nvPr/>
          </p:nvSpPr>
          <p:spPr>
            <a:xfrm>
              <a:off x="48319" y="1143609"/>
              <a:ext cx="2673301" cy="8931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a:latin typeface="Calibri" panose="020F0502020204030204" pitchFamily="34" charset="0"/>
                  <a:cs typeface="Calibri" panose="020F0502020204030204" pitchFamily="34" charset="0"/>
                </a:rPr>
                <a:t>Recommendations</a:t>
              </a:r>
              <a:endParaRPr lang="en-CA" sz="18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5497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Special Course Training (30 hours)</a:t>
            </a:r>
            <a:endParaRPr lang="en-US" sz="1800" dirty="0">
              <a:solidFill>
                <a:srgbClr val="C00000"/>
              </a:solidFill>
              <a:latin typeface="Calibri"/>
              <a:ea typeface="Calibri"/>
              <a:cs typeface="Calibri"/>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10" name="Group 9">
            <a:extLst>
              <a:ext uri="{FF2B5EF4-FFF2-40B4-BE49-F238E27FC236}">
                <a16:creationId xmlns:a16="http://schemas.microsoft.com/office/drawing/2014/main" id="{17A8B068-7273-AD73-0C9D-5DD2A36DFEC2}"/>
              </a:ext>
            </a:extLst>
          </p:cNvPr>
          <p:cNvGrpSpPr/>
          <p:nvPr/>
        </p:nvGrpSpPr>
        <p:grpSpPr>
          <a:xfrm>
            <a:off x="313377" y="1479429"/>
            <a:ext cx="8517246" cy="2014003"/>
            <a:chOff x="169554" y="1014010"/>
            <a:chExt cx="9566220" cy="2445565"/>
          </a:xfrm>
        </p:grpSpPr>
        <p:pic>
          <p:nvPicPr>
            <p:cNvPr id="3" name="Picture 2">
              <a:extLst>
                <a:ext uri="{FF2B5EF4-FFF2-40B4-BE49-F238E27FC236}">
                  <a16:creationId xmlns:a16="http://schemas.microsoft.com/office/drawing/2014/main" id="{C6BF4919-9A1E-77BD-76EB-AA5AEF01CC5F}"/>
                </a:ext>
              </a:extLst>
            </p:cNvPr>
            <p:cNvPicPr>
              <a:picLocks noChangeAspect="1"/>
            </p:cNvPicPr>
            <p:nvPr/>
          </p:nvPicPr>
          <p:blipFill>
            <a:blip r:embed="rId3"/>
            <a:stretch>
              <a:fillRect/>
            </a:stretch>
          </p:blipFill>
          <p:spPr>
            <a:xfrm>
              <a:off x="169554" y="1014010"/>
              <a:ext cx="3195737" cy="2445565"/>
            </a:xfrm>
            <a:prstGeom prst="rect">
              <a:avLst/>
            </a:prstGeom>
          </p:spPr>
        </p:pic>
        <p:pic>
          <p:nvPicPr>
            <p:cNvPr id="6" name="Picture 5">
              <a:extLst>
                <a:ext uri="{FF2B5EF4-FFF2-40B4-BE49-F238E27FC236}">
                  <a16:creationId xmlns:a16="http://schemas.microsoft.com/office/drawing/2014/main" id="{3A68F1FA-BF31-2A15-2896-1EEFE7156CA1}"/>
                </a:ext>
              </a:extLst>
            </p:cNvPr>
            <p:cNvPicPr>
              <a:picLocks noChangeAspect="1"/>
            </p:cNvPicPr>
            <p:nvPr/>
          </p:nvPicPr>
          <p:blipFill>
            <a:blip r:embed="rId4"/>
            <a:stretch>
              <a:fillRect/>
            </a:stretch>
          </p:blipFill>
          <p:spPr>
            <a:xfrm>
              <a:off x="3365291" y="1014010"/>
              <a:ext cx="3171971" cy="2445565"/>
            </a:xfrm>
            <a:prstGeom prst="rect">
              <a:avLst/>
            </a:prstGeom>
          </p:spPr>
        </p:pic>
        <p:pic>
          <p:nvPicPr>
            <p:cNvPr id="9" name="Picture 8">
              <a:extLst>
                <a:ext uri="{FF2B5EF4-FFF2-40B4-BE49-F238E27FC236}">
                  <a16:creationId xmlns:a16="http://schemas.microsoft.com/office/drawing/2014/main" id="{CA35D39F-0507-FAB3-938E-7229B6194EC9}"/>
                </a:ext>
              </a:extLst>
            </p:cNvPr>
            <p:cNvPicPr>
              <a:picLocks noChangeAspect="1"/>
            </p:cNvPicPr>
            <p:nvPr/>
          </p:nvPicPr>
          <p:blipFill>
            <a:blip r:embed="rId5"/>
            <a:stretch>
              <a:fillRect/>
            </a:stretch>
          </p:blipFill>
          <p:spPr>
            <a:xfrm>
              <a:off x="6561028" y="1014010"/>
              <a:ext cx="3174746" cy="2445564"/>
            </a:xfrm>
            <a:prstGeom prst="rect">
              <a:avLst/>
            </a:prstGeom>
          </p:spPr>
        </p:pic>
      </p:grpSp>
    </p:spTree>
    <p:extLst>
      <p:ext uri="{BB962C8B-B14F-4D97-AF65-F5344CB8AC3E}">
        <p14:creationId xmlns:p14="http://schemas.microsoft.com/office/powerpoint/2010/main" val="350892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820981" y="762648"/>
            <a:ext cx="1652994" cy="1025653"/>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788301"/>
            <a:ext cx="2456713" cy="2809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3809CC-E704-2237-D9BD-52EE58B036C2}"/>
              </a:ext>
            </a:extLst>
          </p:cNvPr>
          <p:cNvPicPr>
            <a:picLocks noChangeAspect="1"/>
          </p:cNvPicPr>
          <p:nvPr/>
        </p:nvPicPr>
        <p:blipFill>
          <a:blip r:embed="rId5"/>
          <a:stretch>
            <a:fillRect/>
          </a:stretch>
        </p:blipFill>
        <p:spPr>
          <a:xfrm>
            <a:off x="3420003" y="762648"/>
            <a:ext cx="1931050" cy="948956"/>
          </a:xfrm>
          <a:prstGeom prst="rect">
            <a:avLst/>
          </a:prstGeom>
        </p:spPr>
      </p:pic>
      <p:pic>
        <p:nvPicPr>
          <p:cNvPr id="5122" name="Picture 2">
            <a:extLst>
              <a:ext uri="{FF2B5EF4-FFF2-40B4-BE49-F238E27FC236}">
                <a16:creationId xmlns:a16="http://schemas.microsoft.com/office/drawing/2014/main" id="{A0C1D40F-55C6-4888-174C-C123B1AD79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0002"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B05220-4247-220A-92DB-E472BE1434DE}"/>
              </a:ext>
            </a:extLst>
          </p:cNvPr>
          <p:cNvPicPr>
            <a:picLocks noChangeAspect="1"/>
          </p:cNvPicPr>
          <p:nvPr/>
        </p:nvPicPr>
        <p:blipFill>
          <a:blip r:embed="rId7"/>
          <a:stretch>
            <a:fillRect/>
          </a:stretch>
        </p:blipFill>
        <p:spPr>
          <a:xfrm>
            <a:off x="6438309" y="725524"/>
            <a:ext cx="1652994" cy="986080"/>
          </a:xfrm>
          <a:prstGeom prst="rect">
            <a:avLst/>
          </a:prstGeom>
        </p:spPr>
      </p:pic>
      <p:pic>
        <p:nvPicPr>
          <p:cNvPr id="4098" name="Picture 2">
            <a:extLst>
              <a:ext uri="{FF2B5EF4-FFF2-40B4-BE49-F238E27FC236}">
                <a16:creationId xmlns:a16="http://schemas.microsoft.com/office/drawing/2014/main" id="{317991F5-6172-3683-F90C-DDBD45560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7908"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0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439332" y="762648"/>
            <a:ext cx="1736366" cy="1077384"/>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955387"/>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B94866C-5F93-5681-6DBC-67905CF267BB}"/>
              </a:ext>
            </a:extLst>
          </p:cNvPr>
          <p:cNvPicPr>
            <a:picLocks noChangeAspect="1"/>
          </p:cNvPicPr>
          <p:nvPr/>
        </p:nvPicPr>
        <p:blipFill>
          <a:blip r:embed="rId5"/>
          <a:stretch>
            <a:fillRect/>
          </a:stretch>
        </p:blipFill>
        <p:spPr>
          <a:xfrm>
            <a:off x="2241389" y="762648"/>
            <a:ext cx="2719539" cy="555462"/>
          </a:xfrm>
          <a:prstGeom prst="rect">
            <a:avLst/>
          </a:prstGeom>
        </p:spPr>
      </p:pic>
      <p:pic>
        <p:nvPicPr>
          <p:cNvPr id="8194" name="Picture 2">
            <a:extLst>
              <a:ext uri="{FF2B5EF4-FFF2-40B4-BE49-F238E27FC236}">
                <a16:creationId xmlns:a16="http://schemas.microsoft.com/office/drawing/2014/main" id="{EAEFB5B2-768C-AD2C-28D7-E89B86EA3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4267" y="1955386"/>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C0DE20-ECC2-03A8-2AAE-934F36671EA0}"/>
              </a:ext>
            </a:extLst>
          </p:cNvPr>
          <p:cNvPicPr>
            <a:picLocks noChangeAspect="1"/>
          </p:cNvPicPr>
          <p:nvPr/>
        </p:nvPicPr>
        <p:blipFill>
          <a:blip r:embed="rId7"/>
          <a:stretch>
            <a:fillRect/>
          </a:stretch>
        </p:blipFill>
        <p:spPr>
          <a:xfrm>
            <a:off x="4960928" y="762648"/>
            <a:ext cx="1341236" cy="342930"/>
          </a:xfrm>
          <a:prstGeom prst="rect">
            <a:avLst/>
          </a:prstGeom>
        </p:spPr>
      </p:pic>
      <p:pic>
        <p:nvPicPr>
          <p:cNvPr id="7170" name="Picture 2">
            <a:extLst>
              <a:ext uri="{FF2B5EF4-FFF2-40B4-BE49-F238E27FC236}">
                <a16:creationId xmlns:a16="http://schemas.microsoft.com/office/drawing/2014/main" id="{5318B90D-06DF-2582-4CEC-D9F2C82594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41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9B6E2F-B7BA-8F47-FDCC-89B08ADACFAE}"/>
              </a:ext>
            </a:extLst>
          </p:cNvPr>
          <p:cNvPicPr>
            <a:picLocks noChangeAspect="1"/>
          </p:cNvPicPr>
          <p:nvPr/>
        </p:nvPicPr>
        <p:blipFill>
          <a:blip r:embed="rId9"/>
          <a:stretch>
            <a:fillRect/>
          </a:stretch>
        </p:blipFill>
        <p:spPr>
          <a:xfrm>
            <a:off x="6909794" y="762648"/>
            <a:ext cx="1752752" cy="426757"/>
          </a:xfrm>
          <a:prstGeom prst="rect">
            <a:avLst/>
          </a:prstGeom>
        </p:spPr>
      </p:pic>
      <p:pic>
        <p:nvPicPr>
          <p:cNvPr id="6146" name="Picture 2">
            <a:extLst>
              <a:ext uri="{FF2B5EF4-FFF2-40B4-BE49-F238E27FC236}">
                <a16:creationId xmlns:a16="http://schemas.microsoft.com/office/drawing/2014/main" id="{75A8F6D0-20BD-D434-370E-A8909CA1A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2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54D3ACC-935D-C4F9-073F-18DF36790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05" y="1955384"/>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51C38F3-FA56-69A6-86E7-D939D5E57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932"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2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a:ea typeface="Calibri"/>
                <a:cs typeface="Calibri"/>
              </a:rPr>
              <a:t>1</a:t>
            </a:r>
            <a:r>
              <a:rPr lang="en-US" altLang="zh-CN" sz="1800" dirty="0">
                <a:solidFill>
                  <a:srgbClr val="C00000"/>
                </a:solidFill>
                <a:latin typeface="Calibri"/>
                <a:ea typeface="Calibri"/>
                <a:cs typeface="Calibri"/>
              </a:rPr>
              <a:t>991-2016 Machine Learning Voting Classifier</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4AE68FF-7A9E-460C-92E8-D2565597AB99}"/>
              </a:ext>
            </a:extLst>
          </p:cNvPr>
          <p:cNvPicPr>
            <a:picLocks noChangeAspect="1"/>
          </p:cNvPicPr>
          <p:nvPr/>
        </p:nvPicPr>
        <p:blipFill>
          <a:blip r:embed="rId3"/>
          <a:stretch>
            <a:fillRect/>
          </a:stretch>
        </p:blipFill>
        <p:spPr>
          <a:xfrm>
            <a:off x="5500008" y="1261496"/>
            <a:ext cx="2491956" cy="891617"/>
          </a:xfrm>
          <a:prstGeom prst="rect">
            <a:avLst/>
          </a:prstGeom>
        </p:spPr>
      </p:pic>
      <p:pic>
        <p:nvPicPr>
          <p:cNvPr id="6" name="Picture 5">
            <a:extLst>
              <a:ext uri="{FF2B5EF4-FFF2-40B4-BE49-F238E27FC236}">
                <a16:creationId xmlns:a16="http://schemas.microsoft.com/office/drawing/2014/main" id="{A2AA776C-D042-AE75-D0A3-22B968D80507}"/>
              </a:ext>
            </a:extLst>
          </p:cNvPr>
          <p:cNvPicPr>
            <a:picLocks noChangeAspect="1"/>
          </p:cNvPicPr>
          <p:nvPr/>
        </p:nvPicPr>
        <p:blipFill>
          <a:blip r:embed="rId4"/>
          <a:stretch>
            <a:fillRect/>
          </a:stretch>
        </p:blipFill>
        <p:spPr>
          <a:xfrm>
            <a:off x="556783" y="1347084"/>
            <a:ext cx="2301439" cy="198137"/>
          </a:xfrm>
          <a:prstGeom prst="rect">
            <a:avLst/>
          </a:prstGeom>
        </p:spPr>
      </p:pic>
      <p:pic>
        <p:nvPicPr>
          <p:cNvPr id="9" name="Picture 8">
            <a:extLst>
              <a:ext uri="{FF2B5EF4-FFF2-40B4-BE49-F238E27FC236}">
                <a16:creationId xmlns:a16="http://schemas.microsoft.com/office/drawing/2014/main" id="{9A59A5E6-0CD4-AA02-50BB-A7ADD93D0F92}"/>
              </a:ext>
            </a:extLst>
          </p:cNvPr>
          <p:cNvPicPr>
            <a:picLocks noChangeAspect="1"/>
          </p:cNvPicPr>
          <p:nvPr/>
        </p:nvPicPr>
        <p:blipFill>
          <a:blip r:embed="rId5"/>
          <a:stretch>
            <a:fillRect/>
          </a:stretch>
        </p:blipFill>
        <p:spPr>
          <a:xfrm>
            <a:off x="391040" y="1939735"/>
            <a:ext cx="4732430" cy="213378"/>
          </a:xfrm>
          <a:prstGeom prst="rect">
            <a:avLst/>
          </a:prstGeom>
        </p:spPr>
      </p:pic>
      <p:pic>
        <p:nvPicPr>
          <p:cNvPr id="9218" name="Picture 2">
            <a:extLst>
              <a:ext uri="{FF2B5EF4-FFF2-40B4-BE49-F238E27FC236}">
                <a16:creationId xmlns:a16="http://schemas.microsoft.com/office/drawing/2014/main" id="{BCC6A3EC-D2B5-44EE-9AC5-751D0E65E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30" y="2412715"/>
            <a:ext cx="2524810" cy="20815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6E6845-0614-ADDB-938D-1A3F965A0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5452" y="2412715"/>
            <a:ext cx="2688454" cy="221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5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BE9CE25-BBFE-7A6F-D39D-4816AB764197}"/>
              </a:ext>
            </a:extLst>
          </p:cNvPr>
          <p:cNvPicPr>
            <a:picLocks noChangeAspect="1"/>
          </p:cNvPicPr>
          <p:nvPr/>
        </p:nvPicPr>
        <p:blipFill>
          <a:blip r:embed="rId3"/>
          <a:stretch>
            <a:fillRect/>
          </a:stretch>
        </p:blipFill>
        <p:spPr>
          <a:xfrm>
            <a:off x="525791" y="1078101"/>
            <a:ext cx="2591025" cy="1493649"/>
          </a:xfrm>
          <a:prstGeom prst="rect">
            <a:avLst/>
          </a:prstGeom>
        </p:spPr>
      </p:pic>
      <p:pic>
        <p:nvPicPr>
          <p:cNvPr id="10242" name="Picture 2">
            <a:extLst>
              <a:ext uri="{FF2B5EF4-FFF2-40B4-BE49-F238E27FC236}">
                <a16:creationId xmlns:a16="http://schemas.microsoft.com/office/drawing/2014/main" id="{CCBF8436-5557-A008-C836-39D2ADE99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556"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D66B203-55D9-2AB9-C40C-45F0DB0D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07"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3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8E6BA164-457C-474D-A935-AB8156E14D8E}"/>
              </a:ext>
            </a:extLst>
          </p:cNvPr>
          <p:cNvPicPr>
            <a:picLocks noChangeAspect="1"/>
          </p:cNvPicPr>
          <p:nvPr/>
        </p:nvPicPr>
        <p:blipFill>
          <a:blip r:embed="rId3"/>
          <a:stretch>
            <a:fillRect/>
          </a:stretch>
        </p:blipFill>
        <p:spPr>
          <a:xfrm>
            <a:off x="391040" y="821047"/>
            <a:ext cx="3064821" cy="1532410"/>
          </a:xfrm>
          <a:prstGeom prst="rect">
            <a:avLst/>
          </a:prstGeom>
        </p:spPr>
      </p:pic>
      <p:pic>
        <p:nvPicPr>
          <p:cNvPr id="11266" name="Picture 2">
            <a:extLst>
              <a:ext uri="{FF2B5EF4-FFF2-40B4-BE49-F238E27FC236}">
                <a16:creationId xmlns:a16="http://schemas.microsoft.com/office/drawing/2014/main" id="{9B315EA0-B057-428C-066A-18DFDB2F3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862" y="1070861"/>
            <a:ext cx="2706066" cy="3172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5A7CBB9-45E1-CD2D-FA69-00E77E2D0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928" y="1012462"/>
            <a:ext cx="2706066" cy="317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44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a:solidFill>
                  <a:srgbClr val="C00000"/>
                </a:solidFill>
                <a:latin typeface="Calibri"/>
                <a:ea typeface="Calibri"/>
                <a:cs typeface="Calibri"/>
              </a:rPr>
              <a:t>Appendix</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12290" name="Picture 2">
            <a:extLst>
              <a:ext uri="{FF2B5EF4-FFF2-40B4-BE49-F238E27FC236}">
                <a16:creationId xmlns:a16="http://schemas.microsoft.com/office/drawing/2014/main" id="{3B7497CB-570B-A205-C3ED-45CF3AAE9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381" y="1315067"/>
            <a:ext cx="2283430" cy="19086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3E3B3F5-1A57-B689-4519-759A8EE61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204" y="1315067"/>
            <a:ext cx="2283430" cy="18825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5E5D53-299B-18A9-1B3B-8A9385A24015}"/>
              </a:ext>
            </a:extLst>
          </p:cNvPr>
          <p:cNvPicPr>
            <a:picLocks noChangeAspect="1"/>
          </p:cNvPicPr>
          <p:nvPr/>
        </p:nvPicPr>
        <p:blipFill>
          <a:blip r:embed="rId5"/>
          <a:stretch>
            <a:fillRect/>
          </a:stretch>
        </p:blipFill>
        <p:spPr>
          <a:xfrm>
            <a:off x="4120411" y="4375285"/>
            <a:ext cx="4694327" cy="228620"/>
          </a:xfrm>
          <a:prstGeom prst="rect">
            <a:avLst/>
          </a:prstGeom>
        </p:spPr>
      </p:pic>
      <p:pic>
        <p:nvPicPr>
          <p:cNvPr id="6" name="Picture 5">
            <a:extLst>
              <a:ext uri="{FF2B5EF4-FFF2-40B4-BE49-F238E27FC236}">
                <a16:creationId xmlns:a16="http://schemas.microsoft.com/office/drawing/2014/main" id="{A430F727-D90D-916F-0F43-516B8CCFE8E8}"/>
              </a:ext>
            </a:extLst>
          </p:cNvPr>
          <p:cNvPicPr>
            <a:picLocks noChangeAspect="1"/>
          </p:cNvPicPr>
          <p:nvPr/>
        </p:nvPicPr>
        <p:blipFill>
          <a:blip r:embed="rId6"/>
          <a:stretch>
            <a:fillRect/>
          </a:stretch>
        </p:blipFill>
        <p:spPr>
          <a:xfrm>
            <a:off x="6122091" y="3967118"/>
            <a:ext cx="2339543" cy="205758"/>
          </a:xfrm>
          <a:prstGeom prst="rect">
            <a:avLst/>
          </a:prstGeom>
        </p:spPr>
      </p:pic>
      <p:pic>
        <p:nvPicPr>
          <p:cNvPr id="9" name="Picture 8">
            <a:extLst>
              <a:ext uri="{FF2B5EF4-FFF2-40B4-BE49-F238E27FC236}">
                <a16:creationId xmlns:a16="http://schemas.microsoft.com/office/drawing/2014/main" id="{0262FA33-1F43-3C84-6C4D-017D1A6D3AF5}"/>
              </a:ext>
            </a:extLst>
          </p:cNvPr>
          <p:cNvPicPr>
            <a:picLocks noChangeAspect="1"/>
          </p:cNvPicPr>
          <p:nvPr/>
        </p:nvPicPr>
        <p:blipFill>
          <a:blip r:embed="rId7"/>
          <a:stretch>
            <a:fillRect/>
          </a:stretch>
        </p:blipFill>
        <p:spPr>
          <a:xfrm>
            <a:off x="4326169" y="3795522"/>
            <a:ext cx="2141406" cy="129551"/>
          </a:xfrm>
          <a:prstGeom prst="rect">
            <a:avLst/>
          </a:prstGeom>
        </p:spPr>
      </p:pic>
      <p:pic>
        <p:nvPicPr>
          <p:cNvPr id="11" name="Picture 10">
            <a:extLst>
              <a:ext uri="{FF2B5EF4-FFF2-40B4-BE49-F238E27FC236}">
                <a16:creationId xmlns:a16="http://schemas.microsoft.com/office/drawing/2014/main" id="{C57EB97A-4021-6230-0BAE-3BB648B07D9F}"/>
              </a:ext>
            </a:extLst>
          </p:cNvPr>
          <p:cNvPicPr>
            <a:picLocks noChangeAspect="1"/>
          </p:cNvPicPr>
          <p:nvPr/>
        </p:nvPicPr>
        <p:blipFill>
          <a:blip r:embed="rId8"/>
          <a:stretch>
            <a:fillRect/>
          </a:stretch>
        </p:blipFill>
        <p:spPr>
          <a:xfrm>
            <a:off x="540099" y="1065714"/>
            <a:ext cx="2571575" cy="1512262"/>
          </a:xfrm>
          <a:prstGeom prst="rect">
            <a:avLst/>
          </a:prstGeom>
        </p:spPr>
      </p:pic>
      <p:pic>
        <p:nvPicPr>
          <p:cNvPr id="13" name="Picture 12">
            <a:extLst>
              <a:ext uri="{FF2B5EF4-FFF2-40B4-BE49-F238E27FC236}">
                <a16:creationId xmlns:a16="http://schemas.microsoft.com/office/drawing/2014/main" id="{A643F336-72A0-9D60-F656-E32AC60A9B76}"/>
              </a:ext>
            </a:extLst>
          </p:cNvPr>
          <p:cNvPicPr>
            <a:picLocks noChangeAspect="1"/>
          </p:cNvPicPr>
          <p:nvPr/>
        </p:nvPicPr>
        <p:blipFill>
          <a:blip r:embed="rId9"/>
          <a:stretch>
            <a:fillRect/>
          </a:stretch>
        </p:blipFill>
        <p:spPr>
          <a:xfrm>
            <a:off x="444412" y="2881043"/>
            <a:ext cx="3017782" cy="1828958"/>
          </a:xfrm>
          <a:prstGeom prst="rect">
            <a:avLst/>
          </a:prstGeom>
        </p:spPr>
      </p:pic>
    </p:spTree>
    <p:extLst>
      <p:ext uri="{BB962C8B-B14F-4D97-AF65-F5344CB8AC3E}">
        <p14:creationId xmlns:p14="http://schemas.microsoft.com/office/powerpoint/2010/main" val="409053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Introduction and Value of the Project</a:t>
            </a:r>
          </a:p>
        </p:txBody>
      </p:sp>
      <p:sp>
        <p:nvSpPr>
          <p:cNvPr id="2" name="TextBox 1">
            <a:extLst>
              <a:ext uri="{FF2B5EF4-FFF2-40B4-BE49-F238E27FC236}">
                <a16:creationId xmlns:a16="http://schemas.microsoft.com/office/drawing/2014/main" id="{B923FBEF-DEAA-C19E-C163-01249470C7AD}"/>
              </a:ext>
            </a:extLst>
          </p:cNvPr>
          <p:cNvSpPr txBox="1"/>
          <p:nvPr/>
        </p:nvSpPr>
        <p:spPr>
          <a:xfrm>
            <a:off x="1686560" y="850695"/>
            <a:ext cx="7000240" cy="1508105"/>
          </a:xfrm>
          <a:prstGeom prst="rect">
            <a:avLst/>
          </a:prstGeom>
          <a:noFill/>
          <a:ln>
            <a:solidFill>
              <a:schemeClr val="accent1"/>
            </a:solidFill>
            <a:prstDash val="lgDash"/>
          </a:ln>
        </p:spPr>
        <p:txBody>
          <a:bodyPr wrap="square" rtlCol="0">
            <a:spAutoFit/>
          </a:bodyPr>
          <a:lstStyle/>
          <a:p>
            <a:pPr lvl="2">
              <a:spcBef>
                <a:spcPts val="1200"/>
              </a:spcBef>
              <a:buFont typeface="Arial" panose="020B0604020202020204" pitchFamily="34" charset="0"/>
              <a:buChar char="•"/>
            </a:pPr>
            <a:r>
              <a:rPr lang="zh-CN" altLang="en-US" sz="1200" dirty="0">
                <a:solidFill>
                  <a:srgbClr val="0D0D0D"/>
                </a:solidFill>
                <a:latin typeface="Calibri" panose="020F0502020204030204" pitchFamily="34" charset="0"/>
                <a:cs typeface="Calibri" panose="020F0502020204030204" pitchFamily="34" charset="0"/>
              </a:rPr>
              <a:t>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One heterosexual couple out of 6 has difficulty conceiving babies and need to receive infertility treatment</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It is the right of homosexual couples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to have children through In-Vitro Fertilization </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US"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Global fertility decline is threatening the sustainability of economy and survival of human species. The global fertility rate has reduced from around 5 children for each female in 1950 to 2.2 children in 2021, </a:t>
            </a: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below the population replacement level of 2.1 births per female. Half the nations have fertility rate below 2.1 (Institute for Health Metrics and Evaluation, 2024)</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176FF7-3A80-9324-9B92-11885C6B88BE}"/>
              </a:ext>
            </a:extLst>
          </p:cNvPr>
          <p:cNvSpPr txBox="1"/>
          <p:nvPr/>
        </p:nvSpPr>
        <p:spPr>
          <a:xfrm>
            <a:off x="1686560" y="2920838"/>
            <a:ext cx="7000240" cy="1692771"/>
          </a:xfrm>
          <a:prstGeom prst="rect">
            <a:avLst/>
          </a:prstGeom>
          <a:noFill/>
          <a:ln>
            <a:solidFill>
              <a:schemeClr val="accent1"/>
            </a:solidFill>
            <a:prstDash val="lgDash"/>
          </a:ln>
        </p:spPr>
        <p:txBody>
          <a:bodyPr wrap="square">
            <a:spAutoFit/>
          </a:bodyPr>
          <a:lstStyle/>
          <a:p>
            <a:pPr algn="l">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Understand the public UK Human Fertilization &amp; Embryology Authority (HFEA) data which contains the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results of IVF outcome from 1991 when the database started until 2018 (last year when data publicly available), advise on whether the paid version of database is worth purchasing </a:t>
            </a:r>
            <a:endPar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spcBef>
                <a:spcPts val="1200"/>
              </a:spcBef>
              <a:buFont typeface="Arial" panose="020B0604020202020204" pitchFamily="34" charset="0"/>
              <a:buChar char="•"/>
            </a:pP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Analyze the interactions between male age and treatment-specific factors and their impact on cycle/treatment outcomes</a:t>
            </a:r>
          </a:p>
          <a:p>
            <a:pPr>
              <a:spcBef>
                <a:spcPts val="1200"/>
              </a:spcBef>
              <a:buFont typeface="Arial" panose="020B0604020202020204" pitchFamily="34" charset="0"/>
              <a:buChar char="•"/>
            </a:pP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Draw insights to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inspire more academic research by employed researchers and to </a:t>
            </a: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better serve the community of </a:t>
            </a:r>
            <a:r>
              <a:rPr lang="en-US" altLang="zh-CN" sz="1200" b="0" i="0" dirty="0" err="1">
                <a:solidFill>
                  <a:srgbClr val="0D0D0D"/>
                </a:solidFill>
                <a:effectLst/>
                <a:latin typeface="Calibri" panose="020F0502020204030204" pitchFamily="34" charset="0"/>
                <a:ea typeface="Calibri" panose="020F0502020204030204" pitchFamily="34" charset="0"/>
                <a:cs typeface="Calibri" panose="020F0502020204030204" pitchFamily="34" charset="0"/>
              </a:rPr>
              <a:t>Originelle</a:t>
            </a:r>
            <a:r>
              <a:rPr lang="en-US"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Fertility Center </a:t>
            </a:r>
          </a:p>
        </p:txBody>
      </p:sp>
      <p:graphicFrame>
        <p:nvGraphicFramePr>
          <p:cNvPr id="6" name="Diagram 5">
            <a:extLst>
              <a:ext uri="{FF2B5EF4-FFF2-40B4-BE49-F238E27FC236}">
                <a16:creationId xmlns:a16="http://schemas.microsoft.com/office/drawing/2014/main" id="{DAC2DBB8-27FF-3687-B6D8-4D26023E6F23}"/>
              </a:ext>
            </a:extLst>
          </p:cNvPr>
          <p:cNvGraphicFramePr/>
          <p:nvPr>
            <p:extLst>
              <p:ext uri="{D42A27DB-BD31-4B8C-83A1-F6EECF244321}">
                <p14:modId xmlns:p14="http://schemas.microsoft.com/office/powerpoint/2010/main" val="2250384260"/>
              </p:ext>
            </p:extLst>
          </p:nvPr>
        </p:nvGraphicFramePr>
        <p:xfrm>
          <a:off x="203200" y="706628"/>
          <a:ext cx="1391920" cy="3945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412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3422040479"/>
              </p:ext>
            </p:extLst>
          </p:nvPr>
        </p:nvGraphicFramePr>
        <p:xfrm>
          <a:off x="5149515" y="915090"/>
          <a:ext cx="3427044" cy="3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861C457-9B69-0D9A-D58F-EF162F547C67}"/>
              </a:ext>
            </a:extLst>
          </p:cNvPr>
          <p:cNvSpPr txBox="1"/>
          <p:nvPr/>
        </p:nvSpPr>
        <p:spPr>
          <a:xfrm>
            <a:off x="359749" y="4717888"/>
            <a:ext cx="7325352" cy="261610"/>
          </a:xfrm>
          <a:prstGeom prst="rect">
            <a:avLst/>
          </a:prstGeom>
          <a:noFill/>
        </p:spPr>
        <p:txBody>
          <a:bodyPr wrap="square">
            <a:spAutoFit/>
          </a:bodyPr>
          <a:lstStyle/>
          <a:p>
            <a:r>
              <a:rPr lang="en-US" altLang="zh-CN" sz="1050" b="0" i="0" u="sng"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Data Source: https://www.hfea.gov.uk/about-us/publications/research-and-data/</a:t>
            </a:r>
            <a:endParaRPr lang="zh-CN" altLang="en-US" sz="1050" dirty="0">
              <a:solidFill>
                <a:schemeClr val="tx1"/>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129FC62-58A5-5D65-B67F-8B78567E2F08}"/>
              </a:ext>
            </a:extLst>
          </p:cNvPr>
          <p:cNvGrpSpPr/>
          <p:nvPr/>
        </p:nvGrpSpPr>
        <p:grpSpPr>
          <a:xfrm>
            <a:off x="148104" y="1471753"/>
            <a:ext cx="8060527" cy="2634294"/>
            <a:chOff x="148104" y="1471753"/>
            <a:chExt cx="8060527" cy="2634294"/>
          </a:xfrm>
        </p:grpSpPr>
        <p:grpSp>
          <p:nvGrpSpPr>
            <p:cNvPr id="35" name="Group 34">
              <a:extLst>
                <a:ext uri="{FF2B5EF4-FFF2-40B4-BE49-F238E27FC236}">
                  <a16:creationId xmlns:a16="http://schemas.microsoft.com/office/drawing/2014/main" id="{8B36ACC4-3A25-1AE9-50B1-F7ED63D52F57}"/>
                </a:ext>
              </a:extLst>
            </p:cNvPr>
            <p:cNvGrpSpPr/>
            <p:nvPr/>
          </p:nvGrpSpPr>
          <p:grpSpPr>
            <a:xfrm>
              <a:off x="148104" y="1471753"/>
              <a:ext cx="8060527" cy="2634294"/>
              <a:chOff x="148104" y="1471753"/>
              <a:chExt cx="8060527" cy="2634294"/>
            </a:xfrm>
          </p:grpSpPr>
          <p:sp>
            <p:nvSpPr>
              <p:cNvPr id="12" name="TextBox 11">
                <a:extLst>
                  <a:ext uri="{FF2B5EF4-FFF2-40B4-BE49-F238E27FC236}">
                    <a16:creationId xmlns:a16="http://schemas.microsoft.com/office/drawing/2014/main" id="{D03D4724-7BBE-52AE-BF6D-03E70368EB6B}"/>
                  </a:ext>
                </a:extLst>
              </p:cNvPr>
              <p:cNvSpPr txBox="1"/>
              <p:nvPr/>
            </p:nvSpPr>
            <p:spPr>
              <a:xfrm>
                <a:off x="3138794" y="1993804"/>
                <a:ext cx="1356357"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1135903 cycles</a:t>
                </a:r>
                <a:endParaRPr lang="zh-CN" altLang="en-US" sz="1000"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72A6CD1E-F459-F20C-949E-9814C43120A2}"/>
                  </a:ext>
                </a:extLst>
              </p:cNvPr>
              <p:cNvGrpSpPr/>
              <p:nvPr/>
            </p:nvGrpSpPr>
            <p:grpSpPr>
              <a:xfrm>
                <a:off x="148104" y="1471753"/>
                <a:ext cx="4752125" cy="2634294"/>
                <a:chOff x="-513180" y="1239265"/>
                <a:chExt cx="5321969" cy="2634294"/>
              </a:xfrm>
            </p:grpSpPr>
            <p:pic>
              <p:nvPicPr>
                <p:cNvPr id="3" name="Picture 2">
                  <a:extLst>
                    <a:ext uri="{FF2B5EF4-FFF2-40B4-BE49-F238E27FC236}">
                      <a16:creationId xmlns:a16="http://schemas.microsoft.com/office/drawing/2014/main" id="{7AC97DB5-3815-9A09-4985-CD96DEA0CE71}"/>
                    </a:ext>
                  </a:extLst>
                </p:cNvPr>
                <p:cNvPicPr>
                  <a:picLocks noChangeAspect="1"/>
                </p:cNvPicPr>
                <p:nvPr/>
              </p:nvPicPr>
              <p:blipFill>
                <a:blip r:embed="rId9"/>
                <a:stretch>
                  <a:fillRect/>
                </a:stretch>
              </p:blipFill>
              <p:spPr>
                <a:xfrm>
                  <a:off x="567441" y="1264849"/>
                  <a:ext cx="1661304" cy="1638442"/>
                </a:xfrm>
                <a:prstGeom prst="rect">
                  <a:avLst/>
                </a:prstGeom>
              </p:spPr>
            </p:pic>
            <p:pic>
              <p:nvPicPr>
                <p:cNvPr id="7" name="Picture 6">
                  <a:extLst>
                    <a:ext uri="{FF2B5EF4-FFF2-40B4-BE49-F238E27FC236}">
                      <a16:creationId xmlns:a16="http://schemas.microsoft.com/office/drawing/2014/main" id="{EB1C63BB-B32E-8F90-CFAB-FFA12285A6E9}"/>
                    </a:ext>
                  </a:extLst>
                </p:cNvPr>
                <p:cNvPicPr>
                  <a:picLocks noChangeAspect="1"/>
                </p:cNvPicPr>
                <p:nvPr/>
              </p:nvPicPr>
              <p:blipFill>
                <a:blip r:embed="rId10"/>
                <a:stretch>
                  <a:fillRect/>
                </a:stretch>
              </p:blipFill>
              <p:spPr>
                <a:xfrm>
                  <a:off x="567441" y="3405492"/>
                  <a:ext cx="1386960" cy="213378"/>
                </a:xfrm>
                <a:prstGeom prst="rect">
                  <a:avLst/>
                </a:prstGeom>
              </p:spPr>
            </p:pic>
            <p:cxnSp>
              <p:nvCxnSpPr>
                <p:cNvPr id="6" name="Straight Arrow Connector 5">
                  <a:extLst>
                    <a:ext uri="{FF2B5EF4-FFF2-40B4-BE49-F238E27FC236}">
                      <a16:creationId xmlns:a16="http://schemas.microsoft.com/office/drawing/2014/main" id="{3D9CAD79-C386-4569-B1C3-98CCE8F62100}"/>
                    </a:ext>
                  </a:extLst>
                </p:cNvPr>
                <p:cNvCxnSpPr>
                  <a:cxnSpLocks/>
                  <a:stCxn id="3" idx="3"/>
                </p:cNvCxnSpPr>
                <p:nvPr/>
              </p:nvCxnSpPr>
              <p:spPr>
                <a:xfrm>
                  <a:off x="2228745" y="2084070"/>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CF8B45-7F04-F01A-2EB7-4F1DC203A801}"/>
                    </a:ext>
                  </a:extLst>
                </p:cNvPr>
                <p:cNvCxnSpPr>
                  <a:cxnSpLocks/>
                </p:cNvCxnSpPr>
                <p:nvPr/>
              </p:nvCxnSpPr>
              <p:spPr>
                <a:xfrm>
                  <a:off x="2100394" y="3513569"/>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1C95D4D-04BE-DC62-20C7-A87C1A4F03BF}"/>
                    </a:ext>
                  </a:extLst>
                </p:cNvPr>
                <p:cNvPicPr>
                  <a:picLocks noChangeAspect="1"/>
                </p:cNvPicPr>
                <p:nvPr/>
              </p:nvPicPr>
              <p:blipFill>
                <a:blip r:embed="rId11"/>
                <a:stretch>
                  <a:fillRect/>
                </a:stretch>
              </p:blipFill>
              <p:spPr>
                <a:xfrm>
                  <a:off x="2653099" y="1981191"/>
                  <a:ext cx="1234547" cy="205758"/>
                </a:xfrm>
                <a:prstGeom prst="rect">
                  <a:avLst/>
                </a:prstGeom>
              </p:spPr>
            </p:pic>
            <p:pic>
              <p:nvPicPr>
                <p:cNvPr id="15" name="Picture 14">
                  <a:extLst>
                    <a:ext uri="{FF2B5EF4-FFF2-40B4-BE49-F238E27FC236}">
                      <a16:creationId xmlns:a16="http://schemas.microsoft.com/office/drawing/2014/main" id="{0E5BFA72-EE72-3E31-3A3A-BDD225F51080}"/>
                    </a:ext>
                  </a:extLst>
                </p:cNvPr>
                <p:cNvPicPr>
                  <a:picLocks noChangeAspect="1"/>
                </p:cNvPicPr>
                <p:nvPr/>
              </p:nvPicPr>
              <p:blipFill>
                <a:blip r:embed="rId12"/>
                <a:stretch>
                  <a:fillRect/>
                </a:stretch>
              </p:blipFill>
              <p:spPr>
                <a:xfrm>
                  <a:off x="2842659" y="3422996"/>
                  <a:ext cx="1966130" cy="175275"/>
                </a:xfrm>
                <a:prstGeom prst="rect">
                  <a:avLst/>
                </a:prstGeom>
              </p:spPr>
            </p:pic>
            <p:cxnSp>
              <p:nvCxnSpPr>
                <p:cNvPr id="17" name="Straight Arrow Connector 16">
                  <a:extLst>
                    <a:ext uri="{FF2B5EF4-FFF2-40B4-BE49-F238E27FC236}">
                      <a16:creationId xmlns:a16="http://schemas.microsoft.com/office/drawing/2014/main" id="{0CF02596-210E-8674-4B43-DC2E68CDCBB6}"/>
                    </a:ext>
                  </a:extLst>
                </p:cNvPr>
                <p:cNvCxnSpPr>
                  <a:cxnSpLocks/>
                  <a:stCxn id="13" idx="2"/>
                </p:cNvCxnSpPr>
                <p:nvPr/>
              </p:nvCxnSpPr>
              <p:spPr>
                <a:xfrm>
                  <a:off x="3270373" y="2186949"/>
                  <a:ext cx="0" cy="3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DD4F518-12AA-5CD9-CF79-3B230B97B761}"/>
                    </a:ext>
                  </a:extLst>
                </p:cNvPr>
                <p:cNvPicPr>
                  <a:picLocks noChangeAspect="1"/>
                </p:cNvPicPr>
                <p:nvPr/>
              </p:nvPicPr>
              <p:blipFill>
                <a:blip r:embed="rId13"/>
                <a:stretch>
                  <a:fillRect/>
                </a:stretch>
              </p:blipFill>
              <p:spPr>
                <a:xfrm>
                  <a:off x="2327641" y="2527504"/>
                  <a:ext cx="1882303" cy="190517"/>
                </a:xfrm>
                <a:prstGeom prst="rect">
                  <a:avLst/>
                </a:prstGeom>
              </p:spPr>
            </p:pic>
            <p:sp>
              <p:nvSpPr>
                <p:cNvPr id="23" name="TextBox 22">
                  <a:extLst>
                    <a:ext uri="{FF2B5EF4-FFF2-40B4-BE49-F238E27FC236}">
                      <a16:creationId xmlns:a16="http://schemas.microsoft.com/office/drawing/2014/main" id="{61747709-EF5C-1413-9B2D-83DABC31D971}"/>
                    </a:ext>
                  </a:extLst>
                </p:cNvPr>
                <p:cNvSpPr txBox="1"/>
                <p:nvPr/>
              </p:nvSpPr>
              <p:spPr>
                <a:xfrm>
                  <a:off x="2186168" y="1798377"/>
                  <a:ext cx="763913" cy="230832"/>
                </a:xfrm>
                <a:prstGeom prst="rect">
                  <a:avLst/>
                </a:prstGeom>
                <a:noFill/>
              </p:spPr>
              <p:txBody>
                <a:bodyPr wrap="square" rtlCol="0">
                  <a:spAutoFit/>
                </a:bodyPr>
                <a:lstStyle/>
                <a:p>
                  <a:r>
                    <a:rPr lang="en-US" altLang="zh-CN" sz="900" dirty="0">
                      <a:latin typeface="Calibri" panose="020F0502020204030204" pitchFamily="34" charset="0"/>
                      <a:ea typeface="Calibri" panose="020F0502020204030204" pitchFamily="34" charset="0"/>
                      <a:cs typeface="Calibri" panose="020F0502020204030204" pitchFamily="34" charset="0"/>
                    </a:rPr>
                    <a:t>Merge</a:t>
                  </a:r>
                  <a:endParaRPr lang="zh-CN" altLang="en-US" sz="900"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A029A7B-5557-1FC4-35DA-5DF69DE987E6}"/>
                    </a:ext>
                  </a:extLst>
                </p:cNvPr>
                <p:cNvSpPr txBox="1"/>
                <p:nvPr/>
              </p:nvSpPr>
              <p:spPr>
                <a:xfrm>
                  <a:off x="3286886" y="2249335"/>
                  <a:ext cx="1463995" cy="230832"/>
                </a:xfrm>
                <a:prstGeom prst="rect">
                  <a:avLst/>
                </a:prstGeom>
                <a:noFill/>
              </p:spPr>
              <p:txBody>
                <a:bodyPr wrap="square" rtlCol="0">
                  <a:spAutoFit/>
                </a:bodyPr>
                <a:lstStyle/>
                <a:p>
                  <a:r>
                    <a:rPr lang="en-US" altLang="zh-CN" sz="900" dirty="0">
                      <a:latin typeface="Calibri" panose="020F0502020204030204" pitchFamily="34" charset="0"/>
                      <a:ea typeface="Calibri" panose="020F0502020204030204" pitchFamily="34" charset="0"/>
                      <a:cs typeface="Calibri" panose="020F0502020204030204" pitchFamily="34" charset="0"/>
                    </a:rPr>
                    <a:t>Processing and Cleaning</a:t>
                  </a:r>
                  <a:endParaRPr lang="zh-CN" altLang="en-US" sz="9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16334D7-28EB-DB61-FB25-010A888734D9}"/>
                    </a:ext>
                  </a:extLst>
                </p:cNvPr>
                <p:cNvSpPr txBox="1"/>
                <p:nvPr/>
              </p:nvSpPr>
              <p:spPr>
                <a:xfrm>
                  <a:off x="1978983" y="3279801"/>
                  <a:ext cx="839094" cy="230832"/>
                </a:xfrm>
                <a:prstGeom prst="rect">
                  <a:avLst/>
                </a:prstGeom>
                <a:noFill/>
              </p:spPr>
              <p:txBody>
                <a:bodyPr wrap="square" rtlCol="0">
                  <a:spAutoFit/>
                </a:bodyPr>
                <a:lstStyle/>
                <a:p>
                  <a:r>
                    <a:rPr lang="en-US" altLang="zh-CN" sz="900" dirty="0">
                      <a:latin typeface="Calibri" panose="020F0502020204030204" pitchFamily="34" charset="0"/>
                      <a:ea typeface="Calibri" panose="020F0502020204030204" pitchFamily="34" charset="0"/>
                      <a:cs typeface="Calibri" panose="020F0502020204030204" pitchFamily="34" charset="0"/>
                    </a:rPr>
                    <a:t>Processing</a:t>
                  </a:r>
                  <a:endParaRPr lang="zh-CN" altLang="en-US" sz="9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45F9045-508E-ABF4-B462-E58437CDA9B7}"/>
                    </a:ext>
                  </a:extLst>
                </p:cNvPr>
                <p:cNvSpPr txBox="1"/>
                <p:nvPr/>
              </p:nvSpPr>
              <p:spPr>
                <a:xfrm>
                  <a:off x="2067319" y="2137553"/>
                  <a:ext cx="1356357" cy="215444"/>
                </a:xfrm>
                <a:prstGeom prst="rect">
                  <a:avLst/>
                </a:prstGeom>
                <a:noFill/>
              </p:spPr>
              <p:txBody>
                <a:bodyPr wrap="square">
                  <a:spAutoFit/>
                </a:bodyPr>
                <a:lstStyle/>
                <a:p>
                  <a:r>
                    <a:rPr lang="en-ZA" altLang="zh-CN" sz="800" dirty="0">
                      <a:solidFill>
                        <a:schemeClr val="tx1"/>
                      </a:solidFill>
                      <a:latin typeface="Calibri" panose="020F0502020204030204" pitchFamily="34" charset="0"/>
                      <a:ea typeface="Calibri" panose="020F0502020204030204" pitchFamily="34" charset="0"/>
                      <a:cs typeface="Calibri" panose="020F0502020204030204" pitchFamily="34" charset="0"/>
                    </a:rPr>
                    <a:t>O</a:t>
                  </a:r>
                  <a:r>
                    <a:rPr lang="en-US" altLang="zh-CN" sz="800" dirty="0" err="1">
                      <a:solidFill>
                        <a:schemeClr val="tx1"/>
                      </a:solidFill>
                      <a:latin typeface="Calibri" panose="020F0502020204030204" pitchFamily="34" charset="0"/>
                      <a:ea typeface="Calibri" panose="020F0502020204030204" pitchFamily="34" charset="0"/>
                      <a:cs typeface="Calibri" panose="020F0502020204030204" pitchFamily="34" charset="0"/>
                    </a:rPr>
                    <a:t>nly</a:t>
                  </a:r>
                  <a:r>
                    <a:rPr lang="en-US" altLang="zh-CN" sz="800" dirty="0">
                      <a:solidFill>
                        <a:schemeClr val="tx1"/>
                      </a:solidFill>
                      <a:latin typeface="Calibri" panose="020F0502020204030204" pitchFamily="34" charset="0"/>
                      <a:ea typeface="Calibri" panose="020F0502020204030204" pitchFamily="34" charset="0"/>
                      <a:cs typeface="Calibri" panose="020F0502020204030204" pitchFamily="34" charset="0"/>
                    </a:rPr>
                    <a:t> IVF cycles</a:t>
                  </a:r>
                  <a:endParaRPr lang="zh-CN" altLang="en-US" sz="800" dirty="0">
                    <a:solidFill>
                      <a:schemeClr val="tx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5B3CBB5-04FA-9AD8-C083-FDDD93EF3FEE}"/>
                    </a:ext>
                  </a:extLst>
                </p:cNvPr>
                <p:cNvSpPr txBox="1"/>
                <p:nvPr/>
              </p:nvSpPr>
              <p:spPr>
                <a:xfrm>
                  <a:off x="736867" y="3627338"/>
                  <a:ext cx="1356357"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169616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DFA8EC6-4022-1C45-5C8A-9B25FBB8000F}"/>
                    </a:ext>
                  </a:extLst>
                </p:cNvPr>
                <p:cNvSpPr txBox="1"/>
                <p:nvPr/>
              </p:nvSpPr>
              <p:spPr>
                <a:xfrm>
                  <a:off x="-513180" y="1239265"/>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152825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10B98444-40D1-7B71-4684-29D540C26BE9}"/>
                    </a:ext>
                  </a:extLst>
                </p:cNvPr>
                <p:cNvSpPr txBox="1"/>
                <p:nvPr/>
              </p:nvSpPr>
              <p:spPr>
                <a:xfrm>
                  <a:off x="-492265" y="1511070"/>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235614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2E33E87-2A49-AD7D-0319-402EE7BC2A40}"/>
                    </a:ext>
                  </a:extLst>
                </p:cNvPr>
                <p:cNvSpPr txBox="1"/>
                <p:nvPr/>
              </p:nvSpPr>
              <p:spPr>
                <a:xfrm>
                  <a:off x="-492264" y="1782988"/>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227284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9FD4DB35-C8C0-39B8-35DD-DAD923F2F47D}"/>
                    </a:ext>
                  </a:extLst>
                </p:cNvPr>
                <p:cNvSpPr txBox="1"/>
                <p:nvPr/>
              </p:nvSpPr>
              <p:spPr>
                <a:xfrm>
                  <a:off x="-492264" y="2088527"/>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265103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4B3A4D28-6BC3-670F-43AA-E2DD2FD006BF}"/>
                    </a:ext>
                  </a:extLst>
                </p:cNvPr>
                <p:cNvSpPr txBox="1"/>
                <p:nvPr/>
              </p:nvSpPr>
              <p:spPr>
                <a:xfrm>
                  <a:off x="-492264" y="2393233"/>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337109 cycles</a:t>
                  </a:r>
                  <a:endParaRPr lang="zh-CN" altLang="en-US" sz="1000" dirty="0">
                    <a:solidFill>
                      <a:schemeClr val="tx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76880C4-F33F-916A-681B-A93891E82EA3}"/>
                    </a:ext>
                  </a:extLst>
                </p:cNvPr>
                <p:cNvSpPr txBox="1"/>
                <p:nvPr/>
              </p:nvSpPr>
              <p:spPr>
                <a:xfrm>
                  <a:off x="-492264" y="2687398"/>
                  <a:ext cx="1356356" cy="246221"/>
                </a:xfrm>
                <a:prstGeom prst="rect">
                  <a:avLst/>
                </a:prstGeom>
                <a:noFill/>
              </p:spPr>
              <p:txBody>
                <a:bodyPr wrap="square">
                  <a:spAutoFit/>
                </a:bodyPr>
                <a:lstStyle/>
                <a:p>
                  <a:r>
                    <a:rPr lang="en-US" altLang="zh-CN" sz="10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158519 cycles</a:t>
                  </a:r>
                  <a:endParaRPr lang="zh-CN" altLang="en-US" sz="1000" dirty="0">
                    <a:solidFill>
                      <a:schemeClr val="tx1"/>
                    </a:solidFill>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87EE0F15-0AE1-9CAD-13BD-120406DCC962}"/>
                  </a:ext>
                </a:extLst>
              </p:cNvPr>
              <p:cNvSpPr txBox="1"/>
              <p:nvPr/>
            </p:nvSpPr>
            <p:spPr>
              <a:xfrm>
                <a:off x="3423271" y="3851358"/>
                <a:ext cx="4785360" cy="246221"/>
              </a:xfrm>
              <a:prstGeom prst="rect">
                <a:avLst/>
              </a:prstGeom>
              <a:noFill/>
            </p:spPr>
            <p:txBody>
              <a:bodyPr wrap="square">
                <a:spAutoFit/>
              </a:bodyPr>
              <a:lstStyle/>
              <a:p>
                <a:r>
                  <a:rPr lang="en-US" altLang="zh-CN" sz="1000" dirty="0">
                    <a:latin typeface="Calibri" panose="020F0502020204030204" pitchFamily="34" charset="0"/>
                    <a:ea typeface="Calibri" panose="020F0502020204030204" pitchFamily="34" charset="0"/>
                    <a:cs typeface="Calibri" panose="020F0502020204030204" pitchFamily="34" charset="0"/>
                  </a:rPr>
                  <a:t>130431 cycles</a:t>
                </a:r>
                <a:endParaRPr lang="zh-CN" altLang="en-US" sz="1000" dirty="0">
                  <a:latin typeface="Calibri" panose="020F0502020204030204" pitchFamily="34" charset="0"/>
                  <a:cs typeface="Calibri" panose="020F0502020204030204" pitchFamily="34" charset="0"/>
                </a:endParaRPr>
              </a:p>
            </p:txBody>
          </p:sp>
        </p:grpSp>
        <p:sp>
          <p:nvSpPr>
            <p:cNvPr id="16" name="TextBox 15">
              <a:extLst>
                <a:ext uri="{FF2B5EF4-FFF2-40B4-BE49-F238E27FC236}">
                  <a16:creationId xmlns:a16="http://schemas.microsoft.com/office/drawing/2014/main" id="{4F9F9EFD-3932-5206-6EB1-3D90B3D2B63C}"/>
                </a:ext>
              </a:extLst>
            </p:cNvPr>
            <p:cNvSpPr txBox="1"/>
            <p:nvPr/>
          </p:nvSpPr>
          <p:spPr>
            <a:xfrm>
              <a:off x="3087621" y="2933789"/>
              <a:ext cx="4572000" cy="246221"/>
            </a:xfrm>
            <a:prstGeom prst="rect">
              <a:avLst/>
            </a:prstGeom>
            <a:noFill/>
          </p:spPr>
          <p:txBody>
            <a:bodyPr wrap="square">
              <a:spAutoFit/>
            </a:bodyPr>
            <a:lstStyle>
              <a:defPPr marR="0" lvl="0" algn="l" rtl="0">
                <a:lnSpc>
                  <a:spcPct val="100000"/>
                </a:lnSpc>
                <a:spcBef>
                  <a:spcPts val="0"/>
                </a:spcBef>
                <a:spcAft>
                  <a:spcPts val="0"/>
                </a:spcAft>
              </a:defPPr>
              <a:lvl1pPr>
                <a:defRPr sz="100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altLang="zh-CN" dirty="0"/>
                <a:t>48799 cycles</a:t>
              </a:r>
              <a:endParaRPr lang="zh-CN" altLang="en-US" dirty="0"/>
            </a:p>
          </p:txBody>
        </p:sp>
      </p:grpSp>
    </p:spTree>
    <p:extLst>
      <p:ext uri="{BB962C8B-B14F-4D97-AF65-F5344CB8AC3E}">
        <p14:creationId xmlns:p14="http://schemas.microsoft.com/office/powerpoint/2010/main" val="230593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Preparation and Cleaning</a:t>
            </a:r>
          </a:p>
        </p:txBody>
      </p:sp>
      <p:graphicFrame>
        <p:nvGraphicFramePr>
          <p:cNvPr id="9" name="Diagram 8">
            <a:extLst>
              <a:ext uri="{FF2B5EF4-FFF2-40B4-BE49-F238E27FC236}">
                <a16:creationId xmlns:a16="http://schemas.microsoft.com/office/drawing/2014/main" id="{586D8D7C-971F-D3EA-0854-2E422310D74A}"/>
              </a:ext>
            </a:extLst>
          </p:cNvPr>
          <p:cNvGraphicFramePr/>
          <p:nvPr>
            <p:extLst>
              <p:ext uri="{D42A27DB-BD31-4B8C-83A1-F6EECF244321}">
                <p14:modId xmlns:p14="http://schemas.microsoft.com/office/powerpoint/2010/main" val="294831999"/>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Arrow Connector 2">
            <a:extLst>
              <a:ext uri="{FF2B5EF4-FFF2-40B4-BE49-F238E27FC236}">
                <a16:creationId xmlns:a16="http://schemas.microsoft.com/office/drawing/2014/main" id="{99FDC1CF-E4D5-8E75-9FAA-B208D3856302}"/>
              </a:ext>
            </a:extLst>
          </p:cNvPr>
          <p:cNvCxnSpPr/>
          <p:nvPr/>
        </p:nvCxnSpPr>
        <p:spPr>
          <a:xfrm>
            <a:off x="232595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32A99AD5-C1E3-AA97-0135-ACEEBFDE20AB}"/>
              </a:ext>
            </a:extLst>
          </p:cNvPr>
          <p:cNvCxnSpPr/>
          <p:nvPr/>
        </p:nvCxnSpPr>
        <p:spPr>
          <a:xfrm>
            <a:off x="4452152"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FE77D4A1-6494-6C3A-27BA-3F6A5F99887F}"/>
              </a:ext>
            </a:extLst>
          </p:cNvPr>
          <p:cNvCxnSpPr/>
          <p:nvPr/>
        </p:nvCxnSpPr>
        <p:spPr>
          <a:xfrm>
            <a:off x="661726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7D9EBE9E-F6AB-B277-DD2F-42FB9937A3C0}"/>
              </a:ext>
            </a:extLst>
          </p:cNvPr>
          <p:cNvCxnSpPr/>
          <p:nvPr/>
        </p:nvCxnSpPr>
        <p:spPr>
          <a:xfrm>
            <a:off x="8809892" y="1944210"/>
            <a:ext cx="16138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5F4BA66-C936-8F77-BA53-1C4C947E6807}"/>
              </a:ext>
            </a:extLst>
          </p:cNvPr>
          <p:cNvCxnSpPr/>
          <p:nvPr/>
        </p:nvCxnSpPr>
        <p:spPr>
          <a:xfrm>
            <a:off x="8971280" y="1944210"/>
            <a:ext cx="0" cy="14695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4908A1D6-B172-3A62-DFDC-782DE2695C9C}"/>
              </a:ext>
            </a:extLst>
          </p:cNvPr>
          <p:cNvCxnSpPr/>
          <p:nvPr/>
        </p:nvCxnSpPr>
        <p:spPr>
          <a:xfrm flipH="1">
            <a:off x="7833360" y="3413760"/>
            <a:ext cx="1137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687C540-E8AF-69B8-1DC6-33BD9482A644}"/>
              </a:ext>
            </a:extLst>
          </p:cNvPr>
          <p:cNvCxnSpPr>
            <a:cxnSpLocks/>
          </p:cNvCxnSpPr>
          <p:nvPr/>
        </p:nvCxnSpPr>
        <p:spPr>
          <a:xfrm flipH="1">
            <a:off x="5530140"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AACE52FA-DBFD-CFD6-CE63-929898F3E5F0}"/>
              </a:ext>
            </a:extLst>
          </p:cNvPr>
          <p:cNvCxnSpPr>
            <a:cxnSpLocks/>
          </p:cNvCxnSpPr>
          <p:nvPr/>
        </p:nvCxnSpPr>
        <p:spPr>
          <a:xfrm flipH="1">
            <a:off x="3255766"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00E638-F9B2-701D-F67C-50E29BB6CD62}"/>
              </a:ext>
            </a:extLst>
          </p:cNvPr>
          <p:cNvSpPr txBox="1"/>
          <p:nvPr/>
        </p:nvSpPr>
        <p:spPr>
          <a:xfrm>
            <a:off x="2510287" y="1052423"/>
            <a:ext cx="2355011" cy="400110"/>
          </a:xfrm>
          <a:prstGeom prst="rect">
            <a:avLst/>
          </a:prstGeom>
          <a:noFill/>
        </p:spPr>
        <p:txBody>
          <a:bodyPr wrap="square" rtlCol="0">
            <a:spAutoFit/>
          </a:bodyPr>
          <a:lstStyle/>
          <a:p>
            <a:r>
              <a:rPr lang="en-CA" altLang="zh-CN" sz="1000"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dirty="0">
              <a:latin typeface="Calibri" panose="020F0502020204030204" pitchFamily="34" charset="0"/>
              <a:ea typeface="Calibri" panose="020F0502020204030204" pitchFamily="34" charset="0"/>
              <a:cs typeface="Calibri" panose="020F0502020204030204" pitchFamily="34" charset="0"/>
            </a:endParaRPr>
          </a:p>
          <a:p>
            <a:endParaRPr lang="zh-CN" altLang="en-US" sz="1000"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3FB6E22-C2E0-CB41-168B-996722DB5D25}"/>
              </a:ext>
            </a:extLst>
          </p:cNvPr>
          <p:cNvSpPr txBox="1"/>
          <p:nvPr/>
        </p:nvSpPr>
        <p:spPr>
          <a:xfrm>
            <a:off x="334108" y="1028012"/>
            <a:ext cx="2355011" cy="400110"/>
          </a:xfrm>
          <a:prstGeom prst="rect">
            <a:avLst/>
          </a:prstGeom>
          <a:noFill/>
        </p:spPr>
        <p:txBody>
          <a:bodyPr wrap="square" rtlCol="0">
            <a:spAutoFit/>
          </a:bodyPr>
          <a:lstStyle/>
          <a:p>
            <a:r>
              <a:rPr lang="en-CA" altLang="zh-CN" sz="1000"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dirty="0">
              <a:latin typeface="Calibri" panose="020F0502020204030204" pitchFamily="34" charset="0"/>
              <a:ea typeface="Calibri" panose="020F0502020204030204" pitchFamily="34" charset="0"/>
              <a:cs typeface="Calibri" panose="020F0502020204030204" pitchFamily="34" charset="0"/>
            </a:endParaRPr>
          </a:p>
          <a:p>
            <a:endParaRPr lang="zh-CN" altLang="en-US" sz="1000"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5F571B00-8CBF-FCD5-52A1-EEAEC95CD7A4}"/>
              </a:ext>
            </a:extLst>
          </p:cNvPr>
          <p:cNvSpPr txBox="1"/>
          <p:nvPr/>
        </p:nvSpPr>
        <p:spPr>
          <a:xfrm>
            <a:off x="4709604" y="1052423"/>
            <a:ext cx="2355011" cy="400110"/>
          </a:xfrm>
          <a:prstGeom prst="rect">
            <a:avLst/>
          </a:prstGeom>
          <a:noFill/>
        </p:spPr>
        <p:txBody>
          <a:bodyPr wrap="square" rtlCol="0">
            <a:spAutoFit/>
          </a:bodyPr>
          <a:lstStyle/>
          <a:p>
            <a:r>
              <a:rPr lang="en-CA" altLang="zh-CN" sz="1000" dirty="0">
                <a:latin typeface="Calibri" panose="020F0502020204030204" pitchFamily="34" charset="0"/>
                <a:ea typeface="Calibri" panose="020F0502020204030204" pitchFamily="34" charset="0"/>
                <a:cs typeface="Calibri" panose="020F0502020204030204" pitchFamily="34" charset="0"/>
              </a:rPr>
              <a:t>Processing of Age Variables</a:t>
            </a:r>
          </a:p>
          <a:p>
            <a:endParaRPr lang="zh-CN" altLang="en-US" sz="10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6CE117E-71DF-C54B-5243-C49561415045}"/>
              </a:ext>
            </a:extLst>
          </p:cNvPr>
          <p:cNvSpPr txBox="1"/>
          <p:nvPr/>
        </p:nvSpPr>
        <p:spPr>
          <a:xfrm>
            <a:off x="6874712" y="1049142"/>
            <a:ext cx="2355011" cy="400110"/>
          </a:xfrm>
          <a:prstGeom prst="rect">
            <a:avLst/>
          </a:prstGeom>
          <a:noFill/>
        </p:spPr>
        <p:txBody>
          <a:bodyPr wrap="square" rtlCol="0">
            <a:spAutoFit/>
          </a:bodyPr>
          <a:lstStyle/>
          <a:p>
            <a:pPr algn="just"/>
            <a:r>
              <a:rPr lang="en-CA" altLang="zh-CN" sz="1000" dirty="0">
                <a:latin typeface="Calibri" panose="020F0502020204030204" pitchFamily="34" charset="0"/>
                <a:ea typeface="Calibri" panose="020F0502020204030204" pitchFamily="34" charset="0"/>
                <a:cs typeface="Calibri" panose="020F0502020204030204" pitchFamily="34" charset="0"/>
              </a:rPr>
              <a:t>Processing of Treatment Variables</a:t>
            </a:r>
          </a:p>
          <a:p>
            <a:pPr algn="just"/>
            <a:endParaRPr lang="zh-CN" altLang="en-US" sz="10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B497B6ED-BD74-E99F-D1A0-869357019AA9}"/>
              </a:ext>
            </a:extLst>
          </p:cNvPr>
          <p:cNvSpPr txBox="1"/>
          <p:nvPr/>
        </p:nvSpPr>
        <p:spPr>
          <a:xfrm>
            <a:off x="5793008" y="3980742"/>
            <a:ext cx="2543213" cy="400110"/>
          </a:xfrm>
          <a:prstGeom prst="rect">
            <a:avLst/>
          </a:prstGeom>
          <a:noFill/>
        </p:spPr>
        <p:txBody>
          <a:bodyPr wrap="square" rtlCol="0">
            <a:spAutoFit/>
          </a:bodyPr>
          <a:lstStyle/>
          <a:p>
            <a:pPr algn="just"/>
            <a:r>
              <a:rPr lang="en-CA" altLang="zh-CN" sz="1000" dirty="0">
                <a:latin typeface="Calibri" panose="020F0502020204030204" pitchFamily="34" charset="0"/>
                <a:ea typeface="Calibri" panose="020F0502020204030204" pitchFamily="34" charset="0"/>
                <a:cs typeface="Calibri" panose="020F0502020204030204" pitchFamily="34" charset="0"/>
              </a:rPr>
              <a:t>Processing of data type inconsistencies</a:t>
            </a:r>
          </a:p>
          <a:p>
            <a:pPr algn="just"/>
            <a:endParaRPr lang="zh-CN" altLang="en-US" sz="1000"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BE449073-E361-DE19-A022-F755669DAD24}"/>
              </a:ext>
            </a:extLst>
          </p:cNvPr>
          <p:cNvSpPr txBox="1"/>
          <p:nvPr/>
        </p:nvSpPr>
        <p:spPr>
          <a:xfrm>
            <a:off x="3796586" y="3980742"/>
            <a:ext cx="2355011" cy="400110"/>
          </a:xfrm>
          <a:prstGeom prst="rect">
            <a:avLst/>
          </a:prstGeom>
          <a:noFill/>
        </p:spPr>
        <p:txBody>
          <a:bodyPr wrap="square" rtlCol="0">
            <a:spAutoFit/>
          </a:bodyPr>
          <a:lstStyle/>
          <a:p>
            <a:pPr algn="just"/>
            <a:r>
              <a:rPr lang="en-CA" altLang="zh-CN" sz="1000" dirty="0">
                <a:latin typeface="Calibri" panose="020F0502020204030204" pitchFamily="34" charset="0"/>
                <a:ea typeface="Calibri" panose="020F0502020204030204" pitchFamily="34" charset="0"/>
                <a:cs typeface="Calibri" panose="020F0502020204030204" pitchFamily="34" charset="0"/>
              </a:rPr>
              <a:t>Check for discrepancies</a:t>
            </a:r>
          </a:p>
          <a:p>
            <a:pPr algn="just"/>
            <a:endParaRPr lang="zh-CN" altLang="en-US" sz="10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F06F0641-B1CF-6827-4B43-DF4B99D37C13}"/>
              </a:ext>
            </a:extLst>
          </p:cNvPr>
          <p:cNvSpPr txBox="1"/>
          <p:nvPr/>
        </p:nvSpPr>
        <p:spPr>
          <a:xfrm>
            <a:off x="1572893" y="3981929"/>
            <a:ext cx="2355011" cy="400110"/>
          </a:xfrm>
          <a:prstGeom prst="rect">
            <a:avLst/>
          </a:prstGeom>
          <a:noFill/>
        </p:spPr>
        <p:txBody>
          <a:bodyPr wrap="square" rtlCol="0">
            <a:spAutoFit/>
          </a:bodyPr>
          <a:lstStyle/>
          <a:p>
            <a:pPr algn="just"/>
            <a:r>
              <a:rPr lang="en-CA" altLang="zh-CN" sz="1000" dirty="0">
                <a:latin typeface="Calibri" panose="020F0502020204030204" pitchFamily="34" charset="0"/>
                <a:ea typeface="Calibri" panose="020F0502020204030204" pitchFamily="34" charset="0"/>
                <a:cs typeface="Calibri" panose="020F0502020204030204" pitchFamily="34" charset="0"/>
              </a:rPr>
              <a:t>Drop irrelevant columns</a:t>
            </a:r>
          </a:p>
          <a:p>
            <a:pPr algn="just"/>
            <a:endParaRPr lang="zh-CN"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85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Methodology</a:t>
            </a:r>
          </a:p>
        </p:txBody>
      </p:sp>
      <p:graphicFrame>
        <p:nvGraphicFramePr>
          <p:cNvPr id="2" name="Diagram 1">
            <a:extLst>
              <a:ext uri="{FF2B5EF4-FFF2-40B4-BE49-F238E27FC236}">
                <a16:creationId xmlns:a16="http://schemas.microsoft.com/office/drawing/2014/main" id="{E2A9C80F-0B4D-9E07-F6FF-2596A46EAEA5}"/>
              </a:ext>
            </a:extLst>
          </p:cNvPr>
          <p:cNvGraphicFramePr/>
          <p:nvPr>
            <p:extLst>
              <p:ext uri="{D42A27DB-BD31-4B8C-83A1-F6EECF244321}">
                <p14:modId xmlns:p14="http://schemas.microsoft.com/office/powerpoint/2010/main" val="1295158065"/>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Dependent and Independent Variables for Statistical Test</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3063801669"/>
              </p:ext>
            </p:extLst>
          </p:nvPr>
        </p:nvGraphicFramePr>
        <p:xfrm>
          <a:off x="2795846" y="1303638"/>
          <a:ext cx="3134767" cy="3402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10B367C2-FD8C-38BB-9567-89C8E14B37AF}"/>
              </a:ext>
            </a:extLst>
          </p:cNvPr>
          <p:cNvGraphicFramePr/>
          <p:nvPr>
            <p:extLst>
              <p:ext uri="{D42A27DB-BD31-4B8C-83A1-F6EECF244321}">
                <p14:modId xmlns:p14="http://schemas.microsoft.com/office/powerpoint/2010/main" val="4139366579"/>
              </p:ext>
            </p:extLst>
          </p:nvPr>
        </p:nvGraphicFramePr>
        <p:xfrm>
          <a:off x="229736" y="1388632"/>
          <a:ext cx="2513702" cy="3214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 12">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3644546343"/>
              </p:ext>
            </p:extLst>
          </p:nvPr>
        </p:nvGraphicFramePr>
        <p:xfrm>
          <a:off x="5983021" y="1388632"/>
          <a:ext cx="2769939" cy="312553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TextBox 13">
            <a:extLst>
              <a:ext uri="{FF2B5EF4-FFF2-40B4-BE49-F238E27FC236}">
                <a16:creationId xmlns:a16="http://schemas.microsoft.com/office/drawing/2014/main" id="{AD9DC14F-0817-FD9B-88FF-F0AEBE5450D1}"/>
              </a:ext>
            </a:extLst>
          </p:cNvPr>
          <p:cNvSpPr txBox="1"/>
          <p:nvPr/>
        </p:nvSpPr>
        <p:spPr>
          <a:xfrm>
            <a:off x="467360" y="762648"/>
            <a:ext cx="522224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Independent Variables </a:t>
            </a:r>
            <a:endParaRPr lang="zh-CN" alt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C6C81E1-C194-3C75-DA41-64A0DA3AD345}"/>
              </a:ext>
            </a:extLst>
          </p:cNvPr>
          <p:cNvSpPr txBox="1"/>
          <p:nvPr/>
        </p:nvSpPr>
        <p:spPr>
          <a:xfrm>
            <a:off x="6136150" y="777022"/>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Dependent Variables </a:t>
            </a:r>
            <a:endParaRPr lang="zh-CN"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6334D08-1B1F-9F13-6913-EC26F4E7AD33}"/>
              </a:ext>
            </a:extLst>
          </p:cNvPr>
          <p:cNvSpPr txBox="1"/>
          <p:nvPr/>
        </p:nvSpPr>
        <p:spPr>
          <a:xfrm>
            <a:off x="444239" y="1099173"/>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Age</a:t>
            </a: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E0A845EB-BEBD-B90B-18E8-429D1FE38C08}"/>
              </a:ext>
            </a:extLst>
          </p:cNvPr>
          <p:cNvSpPr txBox="1"/>
          <p:nvPr/>
        </p:nvSpPr>
        <p:spPr>
          <a:xfrm>
            <a:off x="2976358" y="1099173"/>
            <a:ext cx="2713242"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Treatment Variations</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059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EDA </a:t>
            </a:r>
            <a:r>
              <a:rPr lang="en-US" sz="1800" dirty="0">
                <a:solidFill>
                  <a:srgbClr val="C00000"/>
                </a:solidFill>
                <a:latin typeface="Calibri"/>
                <a:ea typeface="Calibri"/>
                <a:cs typeface="Calibri"/>
              </a:rPr>
              <a:t>using Hierarchically Clustered Correlation Heatmap </a:t>
            </a:r>
          </a:p>
        </p:txBody>
      </p:sp>
      <p:pic>
        <p:nvPicPr>
          <p:cNvPr id="1026" name="Picture 2">
            <a:extLst>
              <a:ext uri="{FF2B5EF4-FFF2-40B4-BE49-F238E27FC236}">
                <a16:creationId xmlns:a16="http://schemas.microsoft.com/office/drawing/2014/main" id="{A967A671-5CCF-5DDF-8600-176FE9299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28" y="921063"/>
            <a:ext cx="2757571" cy="2760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CC965A-1534-0E24-025A-C5BDF97D0940}"/>
              </a:ext>
            </a:extLst>
          </p:cNvPr>
          <p:cNvPicPr>
            <a:picLocks noChangeAspect="1"/>
          </p:cNvPicPr>
          <p:nvPr/>
        </p:nvPicPr>
        <p:blipFill>
          <a:blip r:embed="rId4"/>
          <a:stretch>
            <a:fillRect/>
          </a:stretch>
        </p:blipFill>
        <p:spPr>
          <a:xfrm>
            <a:off x="188643" y="844836"/>
            <a:ext cx="3274070" cy="3277380"/>
          </a:xfrm>
          <a:prstGeom prst="rect">
            <a:avLst/>
          </a:prstGeom>
        </p:spPr>
      </p:pic>
      <p:sp>
        <p:nvSpPr>
          <p:cNvPr id="2" name="TextBox 1">
            <a:extLst>
              <a:ext uri="{FF2B5EF4-FFF2-40B4-BE49-F238E27FC236}">
                <a16:creationId xmlns:a16="http://schemas.microsoft.com/office/drawing/2014/main" id="{7C7F4AA8-CA89-F08E-8383-45E1002431DC}"/>
              </a:ext>
            </a:extLst>
          </p:cNvPr>
          <p:cNvSpPr txBox="1"/>
          <p:nvPr/>
        </p:nvSpPr>
        <p:spPr>
          <a:xfrm>
            <a:off x="3098407" y="3927231"/>
            <a:ext cx="2746113" cy="830997"/>
          </a:xfrm>
          <a:prstGeom prst="rect">
            <a:avLst/>
          </a:prstGeom>
          <a:noFill/>
        </p:spPr>
        <p:txBody>
          <a:bodyPr wrap="square" rtlCol="0">
            <a:spAutoFit/>
          </a:bodyPr>
          <a:lstStyle/>
          <a:p>
            <a:r>
              <a:rPr lang="en-ZA" altLang="zh-CN" sz="1200" dirty="0"/>
              <a:t>Fresh Cycle is often associated with Stimulation to produce more eggs</a:t>
            </a:r>
          </a:p>
          <a:p>
            <a:r>
              <a:rPr lang="en-ZA" altLang="zh-CN" sz="1200" dirty="0"/>
              <a:t>Male factor infertility tend to be linked with ICSI</a:t>
            </a:r>
            <a:endParaRPr lang="zh-CN" altLang="en-US" sz="1200" dirty="0"/>
          </a:p>
        </p:txBody>
      </p:sp>
      <p:sp>
        <p:nvSpPr>
          <p:cNvPr id="6" name="TextBox 5">
            <a:extLst>
              <a:ext uri="{FF2B5EF4-FFF2-40B4-BE49-F238E27FC236}">
                <a16:creationId xmlns:a16="http://schemas.microsoft.com/office/drawing/2014/main" id="{A329EAFA-1708-4A87-7423-360B407780D8}"/>
              </a:ext>
            </a:extLst>
          </p:cNvPr>
          <p:cNvSpPr txBox="1"/>
          <p:nvPr/>
        </p:nvSpPr>
        <p:spPr>
          <a:xfrm>
            <a:off x="253635" y="4122216"/>
            <a:ext cx="3106193" cy="646331"/>
          </a:xfrm>
          <a:prstGeom prst="rect">
            <a:avLst/>
          </a:prstGeom>
          <a:noFill/>
        </p:spPr>
        <p:txBody>
          <a:bodyPr wrap="square" rtlCol="0">
            <a:spAutoFit/>
          </a:bodyPr>
          <a:lstStyle/>
          <a:p>
            <a:r>
              <a:rPr lang="en-ZA" altLang="zh-CN" sz="1200" dirty="0"/>
              <a:t>Male factor infertility cause tends to coincide with Partner Sperm issues and Patients Unexplained </a:t>
            </a:r>
            <a:endParaRPr lang="zh-CN" altLang="en-US" sz="1200" dirty="0"/>
          </a:p>
        </p:txBody>
      </p:sp>
      <p:pic>
        <p:nvPicPr>
          <p:cNvPr id="7" name="Picture 6">
            <a:extLst>
              <a:ext uri="{FF2B5EF4-FFF2-40B4-BE49-F238E27FC236}">
                <a16:creationId xmlns:a16="http://schemas.microsoft.com/office/drawing/2014/main" id="{80E9C803-DF9B-34A8-7F95-DD1B2D675A82}"/>
              </a:ext>
            </a:extLst>
          </p:cNvPr>
          <p:cNvPicPr>
            <a:picLocks noChangeAspect="1"/>
          </p:cNvPicPr>
          <p:nvPr/>
        </p:nvPicPr>
        <p:blipFill>
          <a:blip r:embed="rId5"/>
          <a:stretch>
            <a:fillRect/>
          </a:stretch>
        </p:blipFill>
        <p:spPr>
          <a:xfrm>
            <a:off x="6117399" y="882385"/>
            <a:ext cx="2972567" cy="2975573"/>
          </a:xfrm>
          <a:prstGeom prst="rect">
            <a:avLst/>
          </a:prstGeom>
        </p:spPr>
      </p:pic>
      <p:sp>
        <p:nvSpPr>
          <p:cNvPr id="8" name="TextBox 7">
            <a:extLst>
              <a:ext uri="{FF2B5EF4-FFF2-40B4-BE49-F238E27FC236}">
                <a16:creationId xmlns:a16="http://schemas.microsoft.com/office/drawing/2014/main" id="{AD6035FA-374C-E633-DE39-4A2D0FA1C7A6}"/>
              </a:ext>
            </a:extLst>
          </p:cNvPr>
          <p:cNvSpPr txBox="1"/>
          <p:nvPr/>
        </p:nvSpPr>
        <p:spPr>
          <a:xfrm>
            <a:off x="5884841" y="3857958"/>
            <a:ext cx="3437681" cy="830997"/>
          </a:xfrm>
          <a:prstGeom prst="rect">
            <a:avLst/>
          </a:prstGeom>
          <a:noFill/>
        </p:spPr>
        <p:txBody>
          <a:bodyPr wrap="square" rtlCol="0">
            <a:spAutoFit/>
          </a:bodyPr>
          <a:lstStyle/>
          <a:p>
            <a:r>
              <a:rPr lang="en-ZA" altLang="zh-CN" sz="1200" dirty="0"/>
              <a:t>Consistent with 2017-2017 data, Male factor infertility cause tends to coincide with Partner Sperm issues and Patient Unexplained. They closely link with ICSI</a:t>
            </a:r>
            <a:endParaRPr lang="zh-CN" altLang="en-US" sz="1200" dirty="0"/>
          </a:p>
        </p:txBody>
      </p:sp>
      <p:sp>
        <p:nvSpPr>
          <p:cNvPr id="9" name="TextBox 8">
            <a:extLst>
              <a:ext uri="{FF2B5EF4-FFF2-40B4-BE49-F238E27FC236}">
                <a16:creationId xmlns:a16="http://schemas.microsoft.com/office/drawing/2014/main" id="{BA8CF314-0521-7CB9-2AB0-C4C27B297C41}"/>
              </a:ext>
            </a:extLst>
          </p:cNvPr>
          <p:cNvSpPr txBox="1"/>
          <p:nvPr/>
        </p:nvSpPr>
        <p:spPr>
          <a:xfrm>
            <a:off x="2194620" y="3003901"/>
            <a:ext cx="1333933" cy="276999"/>
          </a:xfrm>
          <a:prstGeom prst="rect">
            <a:avLst/>
          </a:prstGeom>
          <a:noFill/>
        </p:spPr>
        <p:txBody>
          <a:bodyPr wrap="square" rtlCol="0">
            <a:spAutoFit/>
          </a:bodyPr>
          <a:lstStyle/>
          <a:p>
            <a:r>
              <a:rPr lang="en-ZA" altLang="zh-CN" sz="1200" b="1" dirty="0"/>
              <a:t>1991-2016</a:t>
            </a:r>
            <a:endParaRPr lang="zh-CN" altLang="en-US" sz="1200" b="1" dirty="0"/>
          </a:p>
        </p:txBody>
      </p:sp>
      <p:sp>
        <p:nvSpPr>
          <p:cNvPr id="10" name="TextBox 9">
            <a:extLst>
              <a:ext uri="{FF2B5EF4-FFF2-40B4-BE49-F238E27FC236}">
                <a16:creationId xmlns:a16="http://schemas.microsoft.com/office/drawing/2014/main" id="{812BCF7F-FB3E-F94A-5689-7A60C0E06749}"/>
              </a:ext>
            </a:extLst>
          </p:cNvPr>
          <p:cNvSpPr txBox="1"/>
          <p:nvPr/>
        </p:nvSpPr>
        <p:spPr>
          <a:xfrm>
            <a:off x="5217874" y="3003900"/>
            <a:ext cx="1333933" cy="276999"/>
          </a:xfrm>
          <a:prstGeom prst="rect">
            <a:avLst/>
          </a:prstGeom>
          <a:noFill/>
        </p:spPr>
        <p:txBody>
          <a:bodyPr wrap="square" rtlCol="0">
            <a:spAutoFit/>
          </a:bodyPr>
          <a:lstStyle/>
          <a:p>
            <a:r>
              <a:rPr lang="en-ZA" altLang="zh-CN" sz="1200" b="1" dirty="0"/>
              <a:t>1991-2016</a:t>
            </a:r>
            <a:endParaRPr lang="zh-CN" altLang="en-US" sz="1200" b="1" dirty="0"/>
          </a:p>
        </p:txBody>
      </p:sp>
      <p:sp>
        <p:nvSpPr>
          <p:cNvPr id="11" name="TextBox 10">
            <a:extLst>
              <a:ext uri="{FF2B5EF4-FFF2-40B4-BE49-F238E27FC236}">
                <a16:creationId xmlns:a16="http://schemas.microsoft.com/office/drawing/2014/main" id="{87641698-7D63-B547-6C79-E259B2427CCF}"/>
              </a:ext>
            </a:extLst>
          </p:cNvPr>
          <p:cNvSpPr txBox="1"/>
          <p:nvPr/>
        </p:nvSpPr>
        <p:spPr>
          <a:xfrm>
            <a:off x="8105118" y="3000737"/>
            <a:ext cx="1333933" cy="276999"/>
          </a:xfrm>
          <a:prstGeom prst="rect">
            <a:avLst/>
          </a:prstGeom>
          <a:noFill/>
        </p:spPr>
        <p:txBody>
          <a:bodyPr wrap="square" rtlCol="0">
            <a:spAutoFit/>
          </a:bodyPr>
          <a:lstStyle/>
          <a:p>
            <a:r>
              <a:rPr lang="en-ZA" altLang="zh-CN" sz="1200" b="1" dirty="0"/>
              <a:t>2017-2018</a:t>
            </a:r>
            <a:endParaRPr lang="zh-CN" altLang="en-US" sz="1200" b="1" dirty="0"/>
          </a:p>
        </p:txBody>
      </p:sp>
    </p:spTree>
    <p:extLst>
      <p:ext uri="{BB962C8B-B14F-4D97-AF65-F5344CB8AC3E}">
        <p14:creationId xmlns:p14="http://schemas.microsoft.com/office/powerpoint/2010/main" val="283653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Exploratory Descriptive Analysis using Power BI</a:t>
            </a:r>
          </a:p>
        </p:txBody>
      </p:sp>
      <p:pic>
        <p:nvPicPr>
          <p:cNvPr id="22" name="Picture 21">
            <a:extLst>
              <a:ext uri="{FF2B5EF4-FFF2-40B4-BE49-F238E27FC236}">
                <a16:creationId xmlns:a16="http://schemas.microsoft.com/office/drawing/2014/main" id="{7C9C7923-6F74-212A-D089-A9B148902DAA}"/>
              </a:ext>
            </a:extLst>
          </p:cNvPr>
          <p:cNvPicPr>
            <a:picLocks noChangeAspect="1"/>
          </p:cNvPicPr>
          <p:nvPr/>
        </p:nvPicPr>
        <p:blipFill>
          <a:blip r:embed="rId3"/>
          <a:stretch>
            <a:fillRect/>
          </a:stretch>
        </p:blipFill>
        <p:spPr>
          <a:xfrm>
            <a:off x="340305" y="2826699"/>
            <a:ext cx="6269766" cy="1979615"/>
          </a:xfrm>
          <a:prstGeom prst="rect">
            <a:avLst/>
          </a:prstGeom>
        </p:spPr>
      </p:pic>
      <p:pic>
        <p:nvPicPr>
          <p:cNvPr id="2" name="Picture 1">
            <a:extLst>
              <a:ext uri="{FF2B5EF4-FFF2-40B4-BE49-F238E27FC236}">
                <a16:creationId xmlns:a16="http://schemas.microsoft.com/office/drawing/2014/main" id="{094B924B-7E84-5CA3-3349-4B48E546361B}"/>
              </a:ext>
            </a:extLst>
          </p:cNvPr>
          <p:cNvPicPr>
            <a:picLocks noChangeAspect="1"/>
          </p:cNvPicPr>
          <p:nvPr/>
        </p:nvPicPr>
        <p:blipFill>
          <a:blip r:embed="rId4"/>
          <a:stretch>
            <a:fillRect/>
          </a:stretch>
        </p:blipFill>
        <p:spPr>
          <a:xfrm>
            <a:off x="340305" y="876847"/>
            <a:ext cx="3097682" cy="1858609"/>
          </a:xfrm>
          <a:prstGeom prst="rect">
            <a:avLst/>
          </a:prstGeom>
        </p:spPr>
      </p:pic>
      <p:pic>
        <p:nvPicPr>
          <p:cNvPr id="3" name="Picture 2">
            <a:extLst>
              <a:ext uri="{FF2B5EF4-FFF2-40B4-BE49-F238E27FC236}">
                <a16:creationId xmlns:a16="http://schemas.microsoft.com/office/drawing/2014/main" id="{90DEF748-19B6-CC52-12A4-26F26DAD0279}"/>
              </a:ext>
            </a:extLst>
          </p:cNvPr>
          <p:cNvPicPr>
            <a:picLocks noChangeAspect="1"/>
          </p:cNvPicPr>
          <p:nvPr/>
        </p:nvPicPr>
        <p:blipFill>
          <a:blip r:embed="rId5"/>
          <a:stretch>
            <a:fillRect/>
          </a:stretch>
        </p:blipFill>
        <p:spPr>
          <a:xfrm>
            <a:off x="3532180" y="884217"/>
            <a:ext cx="3077891" cy="1851239"/>
          </a:xfrm>
          <a:prstGeom prst="rect">
            <a:avLst/>
          </a:prstGeom>
        </p:spPr>
      </p:pic>
      <p:sp>
        <p:nvSpPr>
          <p:cNvPr id="9" name="TextBox 8">
            <a:extLst>
              <a:ext uri="{FF2B5EF4-FFF2-40B4-BE49-F238E27FC236}">
                <a16:creationId xmlns:a16="http://schemas.microsoft.com/office/drawing/2014/main" id="{37162A9B-74C3-0B2D-9317-D27563DE8810}"/>
              </a:ext>
            </a:extLst>
          </p:cNvPr>
          <p:cNvSpPr txBox="1"/>
          <p:nvPr/>
        </p:nvSpPr>
        <p:spPr>
          <a:xfrm>
            <a:off x="6680320" y="876736"/>
            <a:ext cx="2314997"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2017-2018</a:t>
            </a:r>
            <a:endParaRPr lang="zh-CN" altLang="en-US" dirty="0">
              <a:latin typeface="Calibri" panose="020F0502020204030204" pitchFamily="34" charset="0"/>
              <a:cs typeface="Calibri" panose="020F0502020204030204" pitchFamily="34" charset="0"/>
            </a:endParaRPr>
          </a:p>
        </p:txBody>
      </p:sp>
      <p:graphicFrame>
        <p:nvGraphicFramePr>
          <p:cNvPr id="11" name="Diagram 10">
            <a:extLst>
              <a:ext uri="{FF2B5EF4-FFF2-40B4-BE49-F238E27FC236}">
                <a16:creationId xmlns:a16="http://schemas.microsoft.com/office/drawing/2014/main" id="{8DE08DA5-C97B-EAC9-C7D1-1710EC6A31D7}"/>
              </a:ext>
            </a:extLst>
          </p:cNvPr>
          <p:cNvGraphicFramePr/>
          <p:nvPr>
            <p:extLst>
              <p:ext uri="{D42A27DB-BD31-4B8C-83A1-F6EECF244321}">
                <p14:modId xmlns:p14="http://schemas.microsoft.com/office/powerpoint/2010/main" val="166433124"/>
              </p:ext>
            </p:extLst>
          </p:nvPr>
        </p:nvGraphicFramePr>
        <p:xfrm>
          <a:off x="4772721" y="3360234"/>
          <a:ext cx="1844783" cy="2063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a:extLst>
              <a:ext uri="{FF2B5EF4-FFF2-40B4-BE49-F238E27FC236}">
                <a16:creationId xmlns:a16="http://schemas.microsoft.com/office/drawing/2014/main" id="{B0460B2E-EF67-4B11-DF40-523754C2EB04}"/>
              </a:ext>
            </a:extLst>
          </p:cNvPr>
          <p:cNvSpPr/>
          <p:nvPr/>
        </p:nvSpPr>
        <p:spPr>
          <a:xfrm>
            <a:off x="6680320" y="1298601"/>
            <a:ext cx="2291053" cy="1396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6FBDC00-9950-D2F8-0F4E-B95B9312A4AD}"/>
              </a:ext>
            </a:extLst>
          </p:cNvPr>
          <p:cNvSpPr txBox="1"/>
          <p:nvPr/>
        </p:nvSpPr>
        <p:spPr>
          <a:xfrm>
            <a:off x="6680321" y="1229029"/>
            <a:ext cx="2361302" cy="1569660"/>
          </a:xfrm>
          <a:prstGeom prst="rect">
            <a:avLst/>
          </a:prstGeom>
          <a:noFill/>
          <a:ln>
            <a:solidFill>
              <a:schemeClr val="lt1">
                <a:hueOff val="0"/>
                <a:satOff val="0"/>
                <a:lumOff val="0"/>
              </a:schemeClr>
            </a:solidFill>
            <a:prstDash val="sysDash"/>
          </a:ln>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average IVF treatment success rate is highest among partners younger than 35 years of age. Young partners (18-34) have the biggest overlap with young patients. Therefore, the patient age range needs to be fixed in statistical testing </a:t>
            </a:r>
            <a:endParaRPr lang="zh-CN" altLang="en-US" sz="1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740CF3B-6F86-F504-C0F6-E69C861056D3}"/>
              </a:ext>
            </a:extLst>
          </p:cNvPr>
          <p:cNvSpPr txBox="1"/>
          <p:nvPr/>
        </p:nvSpPr>
        <p:spPr>
          <a:xfrm>
            <a:off x="6680320" y="2873984"/>
            <a:ext cx="2314997"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1991-2016</a:t>
            </a:r>
            <a:endParaRPr lang="zh-CN" altLang="en-US"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F466950-309F-2A08-24FD-3A7C922EAF77}"/>
              </a:ext>
            </a:extLst>
          </p:cNvPr>
          <p:cNvSpPr txBox="1"/>
          <p:nvPr/>
        </p:nvSpPr>
        <p:spPr>
          <a:xfrm>
            <a:off x="6610071" y="3181761"/>
            <a:ext cx="2314997" cy="1569660"/>
          </a:xfrm>
          <a:prstGeom prst="rect">
            <a:avLst/>
          </a:prstGeom>
          <a:noFill/>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IVF treatment success rate trends upwards. When looking at Sperm Donors above 30 years of age vs below 30 years of age, the gap in success rate is not obvious, suggesting no </a:t>
            </a:r>
            <a:r>
              <a:rPr lang="en-ZA" altLang="zh-CN" sz="1200" dirty="0" err="1">
                <a:latin typeface="Calibri" panose="020F0502020204030204" pitchFamily="34" charset="0"/>
                <a:ea typeface="Calibri" panose="020F0502020204030204" pitchFamily="34" charset="0"/>
                <a:cs typeface="Calibri" panose="020F0502020204030204" pitchFamily="34" charset="0"/>
              </a:rPr>
              <a:t>siginificant</a:t>
            </a:r>
            <a:r>
              <a:rPr lang="en-ZA" altLang="zh-CN" sz="1200" dirty="0">
                <a:latin typeface="Calibri" panose="020F0502020204030204" pitchFamily="34" charset="0"/>
                <a:ea typeface="Calibri" panose="020F0502020204030204" pitchFamily="34" charset="0"/>
                <a:cs typeface="Calibri" panose="020F0502020204030204" pitchFamily="34" charset="0"/>
              </a:rPr>
              <a:t> male age impact, which will be tested later</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4617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231FE02FE0B64A83FB9EB131A7706E" ma:contentTypeVersion="4" ma:contentTypeDescription="Create a new document." ma:contentTypeScope="" ma:versionID="5d1c443627a2872f0a4f1eb36f645966">
  <xsd:schema xmlns:xsd="http://www.w3.org/2001/XMLSchema" xmlns:xs="http://www.w3.org/2001/XMLSchema" xmlns:p="http://schemas.microsoft.com/office/2006/metadata/properties" xmlns:ns2="092887de-74de-42ff-8d0f-2bbe1caf598d" targetNamespace="http://schemas.microsoft.com/office/2006/metadata/properties" ma:root="true" ma:fieldsID="a3cd53a074dc8d4fab30cefa9f63e9e8" ns2:_="">
    <xsd:import namespace="092887de-74de-42ff-8d0f-2bbe1caf598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887de-74de-42ff-8d0f-2bbe1caf5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55DA70-BDF2-462D-A2D1-4E20F133BBE5}">
  <ds:schemaRefs>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092887de-74de-42ff-8d0f-2bbe1caf598d"/>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748BFF28-7C7F-49B7-84E0-2483D1DDBD50}">
  <ds:schemaRefs>
    <ds:schemaRef ds:uri="092887de-74de-42ff-8d0f-2bbe1caf59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3A44AD9-E5AC-4516-8F71-D278E405D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8532</TotalTime>
  <Words>2908</Words>
  <Application>Microsoft Office PowerPoint</Application>
  <PresentationFormat>On-screen Show (16:9)</PresentationFormat>
  <Paragraphs>196</Paragraphs>
  <Slides>28</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Garamond</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Zhicheng Zhong</dc:creator>
  <cp:lastModifiedBy>Zhicheng Zhong</cp:lastModifiedBy>
  <cp:revision>147</cp:revision>
  <dcterms:modified xsi:type="dcterms:W3CDTF">2024-07-17T17:49:01Z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0x010100E8231FE02FE0B64A83FB9EB131A7706E</vt:lpwstr>
  </property>
  <property fmtid="{D5CDD505-2E9C-101B-9397-08002B2CF9AE}" pid="3" name="MSIP_Label_6a7d8d5d-78e2-4a62-9fcd-016eb5e4c57c_Enabled">
    <vt:lpwstr>true</vt:lpwstr>
  </property>
  <property fmtid="{D5CDD505-2E9C-101B-9397-08002B2CF9AE}" pid="4" name="MSIP_Label_6a7d8d5d-78e2-4a62-9fcd-016eb5e4c57c_SetDate">
    <vt:lpwstr>2024-07-15T20:37:04Z</vt:lpwstr>
  </property>
  <property fmtid="{D5CDD505-2E9C-101B-9397-08002B2CF9AE}" pid="5" name="MSIP_Label_6a7d8d5d-78e2-4a62-9fcd-016eb5e4c57c_Method">
    <vt:lpwstr>Standard</vt:lpwstr>
  </property>
  <property fmtid="{D5CDD505-2E9C-101B-9397-08002B2CF9AE}" pid="6" name="MSIP_Label_6a7d8d5d-78e2-4a62-9fcd-016eb5e4c57c_Name">
    <vt:lpwstr>Général</vt:lpwstr>
  </property>
  <property fmtid="{D5CDD505-2E9C-101B-9397-08002B2CF9AE}" pid="7" name="MSIP_Label_6a7d8d5d-78e2-4a62-9fcd-016eb5e4c57c_SiteId">
    <vt:lpwstr>06e1fe28-5f8b-4075-bf6c-ae24be1a7992</vt:lpwstr>
  </property>
  <property fmtid="{D5CDD505-2E9C-101B-9397-08002B2CF9AE}" pid="8" name="MSIP_Label_6a7d8d5d-78e2-4a62-9fcd-016eb5e4c57c_ActionId">
    <vt:lpwstr>e2f648bd-f9e4-4893-910a-d6961d5847aa</vt:lpwstr>
  </property>
  <property fmtid="{D5CDD505-2E9C-101B-9397-08002B2CF9AE}" pid="9" name="MSIP_Label_6a7d8d5d-78e2-4a62-9fcd-016eb5e4c57c_ContentBits">
    <vt:lpwstr>0</vt:lpwstr>
  </property>
</Properties>
</file>